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7556500" cy="10693400"/>
  <p:notesSz cx="7556500" cy="10693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71" y="41"/>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64559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6042170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4956656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9104226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5523713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3532885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9577258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894794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833402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600555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149234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871572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862833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996851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149887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556180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3475" y="5988304"/>
            <a:ext cx="5289549"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3/28/2020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3/28/2020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3/28/2020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3/28/2020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3/28/2020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7825" y="427735"/>
            <a:ext cx="6800849" cy="171094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7825" y="2459482"/>
            <a:ext cx="680084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69210" y="9944862"/>
            <a:ext cx="2418079"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7825" y="9944862"/>
            <a:ext cx="173799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3/28/2020</a:t>
            </a:fld>
            <a:endParaRPr lang="en-US"/>
          </a:p>
        </p:txBody>
      </p:sp>
      <p:sp>
        <p:nvSpPr>
          <p:cNvPr id="6" name="Holder 6"/>
          <p:cNvSpPr>
            <a:spLocks noGrp="1"/>
          </p:cNvSpPr>
          <p:nvPr>
            <p:ph type="sldNum" sz="quarter" idx="7"/>
          </p:nvPr>
        </p:nvSpPr>
        <p:spPr>
          <a:xfrm>
            <a:off x="5440680" y="9944862"/>
            <a:ext cx="173799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17.jpg"/></Relationships>
</file>

<file path=ppt/slides/_rels/slide14.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14.xml"/><Relationship Id="rId1" Type="http://schemas.openxmlformats.org/officeDocument/2006/relationships/slideLayout" Target="../slideLayouts/slideLayout5.xml"/><Relationship Id="rId5" Type="http://schemas.openxmlformats.org/officeDocument/2006/relationships/image" Target="../media/image20.jpg"/><Relationship Id="rId4" Type="http://schemas.openxmlformats.org/officeDocument/2006/relationships/image" Target="../media/image19.jpg"/></Relationships>
</file>

<file path=ppt/slides/_rels/slide15.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7.jp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9.xml"/><Relationship Id="rId1" Type="http://schemas.openxmlformats.org/officeDocument/2006/relationships/slideLayout" Target="../slideLayouts/slideLayout5.xml"/><Relationship Id="rId5" Type="http://schemas.openxmlformats.org/officeDocument/2006/relationships/image" Target="../media/image13.jpg"/><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73050" y="565810"/>
            <a:ext cx="6601853" cy="4052391"/>
          </a:xfrm>
          <a:prstGeom prst="rect">
            <a:avLst/>
          </a:prstGeom>
        </p:spPr>
        <p:txBody>
          <a:bodyPr vert="horz" wrap="square" lIns="0" tIns="0" rIns="0" bIns="0" rtlCol="0">
            <a:spAutoFit/>
          </a:bodyPr>
          <a:lstStyle/>
          <a:p>
            <a:pPr marR="1642745">
              <a:lnSpc>
                <a:spcPct val="100000"/>
              </a:lnSpc>
            </a:pPr>
            <a:r>
              <a:rPr sz="2200" spc="-5" dirty="0">
                <a:solidFill>
                  <a:srgbClr val="0000CC"/>
                </a:solidFill>
                <a:latin typeface="Arial"/>
                <a:cs typeface="Arial"/>
              </a:rPr>
              <a:t>Maxwell’</a:t>
            </a:r>
            <a:r>
              <a:rPr sz="2200" dirty="0">
                <a:solidFill>
                  <a:srgbClr val="0000CC"/>
                </a:solidFill>
                <a:latin typeface="Arial"/>
                <a:cs typeface="Arial"/>
              </a:rPr>
              <a:t>s </a:t>
            </a:r>
            <a:r>
              <a:rPr sz="2200" spc="-5" dirty="0" smtClean="0">
                <a:solidFill>
                  <a:srgbClr val="0000CC"/>
                </a:solidFill>
                <a:latin typeface="Arial"/>
                <a:cs typeface="Arial"/>
              </a:rPr>
              <a:t>Equations</a:t>
            </a:r>
            <a:r>
              <a:rPr lang="en-US" sz="2200" spc="-5" dirty="0" smtClean="0">
                <a:solidFill>
                  <a:srgbClr val="0000CC"/>
                </a:solidFill>
                <a:latin typeface="Arial"/>
                <a:cs typeface="Arial"/>
              </a:rPr>
              <a:t>:</a:t>
            </a:r>
            <a:r>
              <a:rPr sz="2200" spc="-5" dirty="0" smtClean="0">
                <a:solidFill>
                  <a:srgbClr val="0000CC"/>
                </a:solidFill>
                <a:latin typeface="Arial"/>
                <a:cs typeface="Arial"/>
              </a:rPr>
              <a:t> Electromagneti</a:t>
            </a:r>
            <a:r>
              <a:rPr sz="2200" dirty="0" smtClean="0">
                <a:solidFill>
                  <a:srgbClr val="0000CC"/>
                </a:solidFill>
                <a:latin typeface="Arial"/>
                <a:cs typeface="Arial"/>
              </a:rPr>
              <a:t>c</a:t>
            </a:r>
            <a:r>
              <a:rPr lang="en-US" sz="2200" dirty="0" smtClean="0">
                <a:solidFill>
                  <a:srgbClr val="0000CC"/>
                </a:solidFill>
                <a:latin typeface="Arial"/>
                <a:cs typeface="Arial"/>
              </a:rPr>
              <a:t> Waves</a:t>
            </a:r>
            <a:endParaRPr sz="1750" dirty="0">
              <a:latin typeface="Times New Roman"/>
              <a:cs typeface="Times New Roman"/>
            </a:endParaRPr>
          </a:p>
          <a:p>
            <a:pPr marL="43815" marR="5080" algn="just">
              <a:lnSpc>
                <a:spcPct val="100000"/>
              </a:lnSpc>
            </a:pPr>
            <a:r>
              <a:rPr sz="1650" dirty="0">
                <a:latin typeface="Arial"/>
                <a:cs typeface="Arial"/>
              </a:rPr>
              <a:t>In</a:t>
            </a:r>
            <a:r>
              <a:rPr sz="1650" spc="100" dirty="0">
                <a:latin typeface="Arial"/>
                <a:cs typeface="Arial"/>
              </a:rPr>
              <a:t> </a:t>
            </a:r>
            <a:r>
              <a:rPr sz="1650" dirty="0">
                <a:latin typeface="Arial"/>
                <a:cs typeface="Arial"/>
              </a:rPr>
              <a:t>1845,</a:t>
            </a:r>
            <a:r>
              <a:rPr sz="1650" spc="100" dirty="0">
                <a:latin typeface="Arial"/>
                <a:cs typeface="Arial"/>
              </a:rPr>
              <a:t> </a:t>
            </a:r>
            <a:r>
              <a:rPr sz="1650" dirty="0">
                <a:latin typeface="Arial"/>
                <a:cs typeface="Arial"/>
              </a:rPr>
              <a:t>Faraday</a:t>
            </a:r>
            <a:r>
              <a:rPr sz="1650" spc="100" dirty="0">
                <a:latin typeface="Arial"/>
                <a:cs typeface="Arial"/>
              </a:rPr>
              <a:t> </a:t>
            </a:r>
            <a:r>
              <a:rPr sz="1650" dirty="0">
                <a:latin typeface="Arial"/>
                <a:cs typeface="Arial"/>
              </a:rPr>
              <a:t>demonstrated</a:t>
            </a:r>
            <a:r>
              <a:rPr sz="1650" spc="100" dirty="0">
                <a:latin typeface="Arial"/>
                <a:cs typeface="Arial"/>
              </a:rPr>
              <a:t> </a:t>
            </a:r>
            <a:r>
              <a:rPr sz="1650" dirty="0">
                <a:latin typeface="Arial"/>
                <a:cs typeface="Arial"/>
              </a:rPr>
              <a:t>that</a:t>
            </a:r>
            <a:r>
              <a:rPr sz="1650" spc="100" dirty="0">
                <a:latin typeface="Arial"/>
                <a:cs typeface="Arial"/>
              </a:rPr>
              <a:t> </a:t>
            </a:r>
            <a:r>
              <a:rPr sz="1650" dirty="0">
                <a:latin typeface="Arial"/>
                <a:cs typeface="Arial"/>
              </a:rPr>
              <a:t>a</a:t>
            </a:r>
            <a:r>
              <a:rPr sz="1650" spc="100" dirty="0">
                <a:latin typeface="Arial"/>
                <a:cs typeface="Arial"/>
              </a:rPr>
              <a:t> </a:t>
            </a:r>
            <a:r>
              <a:rPr sz="1650" dirty="0">
                <a:latin typeface="Arial"/>
                <a:cs typeface="Arial"/>
              </a:rPr>
              <a:t>magnetic</a:t>
            </a:r>
            <a:r>
              <a:rPr sz="1650" spc="100" dirty="0">
                <a:latin typeface="Arial"/>
                <a:cs typeface="Arial"/>
              </a:rPr>
              <a:t> </a:t>
            </a:r>
            <a:r>
              <a:rPr sz="1650" dirty="0">
                <a:latin typeface="Arial"/>
                <a:cs typeface="Arial"/>
              </a:rPr>
              <a:t>field</a:t>
            </a:r>
            <a:r>
              <a:rPr sz="1650" spc="105" dirty="0">
                <a:latin typeface="Arial"/>
                <a:cs typeface="Arial"/>
              </a:rPr>
              <a:t> </a:t>
            </a:r>
            <a:r>
              <a:rPr sz="1650" spc="-5" dirty="0">
                <a:latin typeface="Arial"/>
                <a:cs typeface="Arial"/>
              </a:rPr>
              <a:t>produces </a:t>
            </a:r>
            <a:r>
              <a:rPr sz="1650" dirty="0">
                <a:latin typeface="Arial"/>
                <a:cs typeface="Arial"/>
              </a:rPr>
              <a:t>a</a:t>
            </a:r>
            <a:r>
              <a:rPr sz="1650" spc="165" dirty="0">
                <a:latin typeface="Arial"/>
                <a:cs typeface="Arial"/>
              </a:rPr>
              <a:t> </a:t>
            </a:r>
            <a:r>
              <a:rPr sz="1650" spc="-5" dirty="0">
                <a:latin typeface="Arial"/>
                <a:cs typeface="Arial"/>
              </a:rPr>
              <a:t>measurabl</a:t>
            </a:r>
            <a:r>
              <a:rPr sz="1650" dirty="0">
                <a:latin typeface="Arial"/>
                <a:cs typeface="Arial"/>
              </a:rPr>
              <a:t>e</a:t>
            </a:r>
            <a:r>
              <a:rPr sz="1650" spc="165" dirty="0">
                <a:latin typeface="Arial"/>
                <a:cs typeface="Arial"/>
              </a:rPr>
              <a:t> </a:t>
            </a:r>
            <a:r>
              <a:rPr sz="1650" spc="-5" dirty="0">
                <a:latin typeface="Arial"/>
                <a:cs typeface="Arial"/>
              </a:rPr>
              <a:t>effec</a:t>
            </a:r>
            <a:r>
              <a:rPr sz="1650" dirty="0">
                <a:latin typeface="Arial"/>
                <a:cs typeface="Arial"/>
              </a:rPr>
              <a:t>t</a:t>
            </a:r>
            <a:r>
              <a:rPr sz="1650" spc="165" dirty="0">
                <a:latin typeface="Arial"/>
                <a:cs typeface="Arial"/>
              </a:rPr>
              <a:t> </a:t>
            </a:r>
            <a:r>
              <a:rPr sz="1650" spc="-5" dirty="0">
                <a:latin typeface="Arial"/>
                <a:cs typeface="Arial"/>
              </a:rPr>
              <a:t>o</a:t>
            </a:r>
            <a:r>
              <a:rPr sz="1650" dirty="0">
                <a:latin typeface="Arial"/>
                <a:cs typeface="Arial"/>
              </a:rPr>
              <a:t>n</a:t>
            </a:r>
            <a:r>
              <a:rPr sz="1650" spc="165" dirty="0">
                <a:latin typeface="Arial"/>
                <a:cs typeface="Arial"/>
              </a:rPr>
              <a:t> </a:t>
            </a:r>
            <a:r>
              <a:rPr sz="1650" dirty="0">
                <a:latin typeface="Arial"/>
                <a:cs typeface="Arial"/>
              </a:rPr>
              <a:t>a</a:t>
            </a:r>
            <a:r>
              <a:rPr sz="1650" spc="165" dirty="0">
                <a:latin typeface="Arial"/>
                <a:cs typeface="Arial"/>
              </a:rPr>
              <a:t> </a:t>
            </a:r>
            <a:r>
              <a:rPr sz="1650" spc="-5" dirty="0">
                <a:latin typeface="Arial"/>
                <a:cs typeface="Arial"/>
              </a:rPr>
              <a:t>bea</a:t>
            </a:r>
            <a:r>
              <a:rPr sz="1650" dirty="0">
                <a:latin typeface="Arial"/>
                <a:cs typeface="Arial"/>
              </a:rPr>
              <a:t>m</a:t>
            </a:r>
            <a:r>
              <a:rPr sz="1650" spc="165" dirty="0">
                <a:latin typeface="Arial"/>
                <a:cs typeface="Arial"/>
              </a:rPr>
              <a:t> </a:t>
            </a:r>
            <a:r>
              <a:rPr sz="1650" spc="-5" dirty="0">
                <a:latin typeface="Arial"/>
                <a:cs typeface="Arial"/>
              </a:rPr>
              <a:t>o</a:t>
            </a:r>
            <a:r>
              <a:rPr sz="1650" dirty="0">
                <a:latin typeface="Arial"/>
                <a:cs typeface="Arial"/>
              </a:rPr>
              <a:t>f</a:t>
            </a:r>
            <a:r>
              <a:rPr sz="1650" spc="165" dirty="0">
                <a:latin typeface="Arial"/>
                <a:cs typeface="Arial"/>
              </a:rPr>
              <a:t> </a:t>
            </a:r>
            <a:r>
              <a:rPr sz="1650" spc="-5" dirty="0">
                <a:latin typeface="Arial"/>
                <a:cs typeface="Arial"/>
              </a:rPr>
              <a:t>light</a:t>
            </a:r>
            <a:r>
              <a:rPr sz="1650" dirty="0">
                <a:latin typeface="Arial"/>
                <a:cs typeface="Arial"/>
              </a:rPr>
              <a:t>.</a:t>
            </a:r>
            <a:r>
              <a:rPr sz="1650" spc="165" dirty="0">
                <a:latin typeface="Arial"/>
                <a:cs typeface="Arial"/>
              </a:rPr>
              <a:t> </a:t>
            </a:r>
            <a:r>
              <a:rPr sz="1650" spc="-5" dirty="0">
                <a:latin typeface="Arial"/>
                <a:cs typeface="Arial"/>
              </a:rPr>
              <a:t>Thi</a:t>
            </a:r>
            <a:r>
              <a:rPr sz="1650" dirty="0">
                <a:latin typeface="Arial"/>
                <a:cs typeface="Arial"/>
              </a:rPr>
              <a:t>s</a:t>
            </a:r>
            <a:r>
              <a:rPr sz="1650" spc="170" dirty="0">
                <a:latin typeface="Arial"/>
                <a:cs typeface="Arial"/>
              </a:rPr>
              <a:t> </a:t>
            </a:r>
            <a:r>
              <a:rPr sz="1650" dirty="0">
                <a:latin typeface="Arial"/>
                <a:cs typeface="Arial"/>
              </a:rPr>
              <a:t>prompted</a:t>
            </a:r>
            <a:r>
              <a:rPr sz="1650" spc="165" dirty="0">
                <a:latin typeface="Arial"/>
                <a:cs typeface="Arial"/>
              </a:rPr>
              <a:t> </a:t>
            </a:r>
            <a:r>
              <a:rPr sz="1650" dirty="0">
                <a:latin typeface="Arial"/>
                <a:cs typeface="Arial"/>
              </a:rPr>
              <a:t>him</a:t>
            </a:r>
            <a:r>
              <a:rPr sz="1650" spc="165" dirty="0">
                <a:latin typeface="Arial"/>
                <a:cs typeface="Arial"/>
              </a:rPr>
              <a:t> </a:t>
            </a:r>
            <a:r>
              <a:rPr sz="1650" dirty="0">
                <a:latin typeface="Arial"/>
                <a:cs typeface="Arial"/>
              </a:rPr>
              <a:t>to speculate</a:t>
            </a:r>
            <a:r>
              <a:rPr sz="1650" spc="65" dirty="0">
                <a:latin typeface="Arial"/>
                <a:cs typeface="Arial"/>
              </a:rPr>
              <a:t> </a:t>
            </a:r>
            <a:r>
              <a:rPr sz="1650" dirty="0">
                <a:latin typeface="Arial"/>
                <a:cs typeface="Arial"/>
              </a:rPr>
              <a:t>that</a:t>
            </a:r>
            <a:r>
              <a:rPr sz="1650" spc="65" dirty="0">
                <a:latin typeface="Arial"/>
                <a:cs typeface="Arial"/>
              </a:rPr>
              <a:t> </a:t>
            </a:r>
            <a:r>
              <a:rPr sz="1650" dirty="0">
                <a:latin typeface="Arial"/>
                <a:cs typeface="Arial"/>
              </a:rPr>
              <a:t>light</a:t>
            </a:r>
            <a:r>
              <a:rPr sz="1650" spc="65" dirty="0">
                <a:latin typeface="Arial"/>
                <a:cs typeface="Arial"/>
              </a:rPr>
              <a:t> </a:t>
            </a:r>
            <a:r>
              <a:rPr sz="1650" dirty="0">
                <a:latin typeface="Arial"/>
                <a:cs typeface="Arial"/>
              </a:rPr>
              <a:t>involves</a:t>
            </a:r>
            <a:r>
              <a:rPr sz="1650" spc="65" dirty="0">
                <a:latin typeface="Arial"/>
                <a:cs typeface="Arial"/>
              </a:rPr>
              <a:t> </a:t>
            </a:r>
            <a:r>
              <a:rPr sz="1650" dirty="0">
                <a:latin typeface="Arial"/>
                <a:cs typeface="Arial"/>
              </a:rPr>
              <a:t>oscillation</a:t>
            </a:r>
            <a:r>
              <a:rPr sz="1650" spc="65" dirty="0">
                <a:latin typeface="Arial"/>
                <a:cs typeface="Arial"/>
              </a:rPr>
              <a:t> </a:t>
            </a:r>
            <a:r>
              <a:rPr sz="1650" dirty="0">
                <a:latin typeface="Arial"/>
                <a:cs typeface="Arial"/>
              </a:rPr>
              <a:t>of</a:t>
            </a:r>
            <a:r>
              <a:rPr sz="1650" spc="70" dirty="0">
                <a:latin typeface="Arial"/>
                <a:cs typeface="Arial"/>
              </a:rPr>
              <a:t> </a:t>
            </a:r>
            <a:r>
              <a:rPr sz="1650" dirty="0">
                <a:latin typeface="Arial"/>
                <a:cs typeface="Arial"/>
              </a:rPr>
              <a:t>electric</a:t>
            </a:r>
            <a:r>
              <a:rPr sz="1650" spc="60" dirty="0">
                <a:latin typeface="Arial"/>
                <a:cs typeface="Arial"/>
              </a:rPr>
              <a:t> </a:t>
            </a:r>
            <a:r>
              <a:rPr sz="1650" dirty="0">
                <a:latin typeface="Arial"/>
                <a:cs typeface="Arial"/>
              </a:rPr>
              <a:t>and</a:t>
            </a:r>
            <a:r>
              <a:rPr sz="1650" spc="60" dirty="0">
                <a:latin typeface="Arial"/>
                <a:cs typeface="Arial"/>
              </a:rPr>
              <a:t> </a:t>
            </a:r>
            <a:r>
              <a:rPr sz="1650" dirty="0">
                <a:latin typeface="Arial"/>
                <a:cs typeface="Arial"/>
              </a:rPr>
              <a:t>magnetic field</a:t>
            </a:r>
            <a:r>
              <a:rPr sz="1650" spc="65" dirty="0">
                <a:latin typeface="Arial"/>
                <a:cs typeface="Arial"/>
              </a:rPr>
              <a:t> </a:t>
            </a:r>
            <a:r>
              <a:rPr sz="1650" dirty="0">
                <a:latin typeface="Arial"/>
                <a:cs typeface="Arial"/>
              </a:rPr>
              <a:t>lines,</a:t>
            </a:r>
            <a:r>
              <a:rPr sz="1650" spc="65" dirty="0">
                <a:latin typeface="Arial"/>
                <a:cs typeface="Arial"/>
              </a:rPr>
              <a:t> </a:t>
            </a:r>
            <a:r>
              <a:rPr sz="1650" dirty="0">
                <a:latin typeface="Arial"/>
                <a:cs typeface="Arial"/>
              </a:rPr>
              <a:t>but</a:t>
            </a:r>
            <a:r>
              <a:rPr sz="1650" spc="65" dirty="0">
                <a:latin typeface="Arial"/>
                <a:cs typeface="Arial"/>
              </a:rPr>
              <a:t> </a:t>
            </a:r>
            <a:r>
              <a:rPr sz="1650" dirty="0">
                <a:latin typeface="Arial"/>
                <a:cs typeface="Arial"/>
              </a:rPr>
              <a:t>his</a:t>
            </a:r>
            <a:r>
              <a:rPr sz="1650" spc="65" dirty="0">
                <a:latin typeface="Arial"/>
                <a:cs typeface="Arial"/>
              </a:rPr>
              <a:t> </a:t>
            </a:r>
            <a:r>
              <a:rPr sz="1650" dirty="0">
                <a:latin typeface="Arial"/>
                <a:cs typeface="Arial"/>
              </a:rPr>
              <a:t>limited</a:t>
            </a:r>
            <a:r>
              <a:rPr sz="1650" spc="65" dirty="0">
                <a:latin typeface="Arial"/>
                <a:cs typeface="Arial"/>
              </a:rPr>
              <a:t> </a:t>
            </a:r>
            <a:r>
              <a:rPr sz="1650" dirty="0">
                <a:latin typeface="Arial"/>
                <a:cs typeface="Arial"/>
              </a:rPr>
              <a:t>mathematical</a:t>
            </a:r>
            <a:r>
              <a:rPr sz="1650" spc="70" dirty="0">
                <a:latin typeface="Arial"/>
                <a:cs typeface="Arial"/>
              </a:rPr>
              <a:t> </a:t>
            </a:r>
            <a:r>
              <a:rPr sz="1650" dirty="0">
                <a:latin typeface="Arial"/>
                <a:cs typeface="Arial"/>
              </a:rPr>
              <a:t>ability</a:t>
            </a:r>
            <a:r>
              <a:rPr sz="1650" spc="65" dirty="0">
                <a:latin typeface="Arial"/>
                <a:cs typeface="Arial"/>
              </a:rPr>
              <a:t> </a:t>
            </a:r>
            <a:r>
              <a:rPr sz="1650" dirty="0">
                <a:latin typeface="Arial"/>
                <a:cs typeface="Arial"/>
              </a:rPr>
              <a:t>prevent</a:t>
            </a:r>
            <a:r>
              <a:rPr sz="1650" spc="65" dirty="0">
                <a:latin typeface="Arial"/>
                <a:cs typeface="Arial"/>
              </a:rPr>
              <a:t> </a:t>
            </a:r>
            <a:r>
              <a:rPr sz="1650" dirty="0">
                <a:latin typeface="Arial"/>
                <a:cs typeface="Arial"/>
              </a:rPr>
              <a:t>him</a:t>
            </a:r>
            <a:r>
              <a:rPr sz="1650" spc="65" dirty="0">
                <a:latin typeface="Arial"/>
                <a:cs typeface="Arial"/>
              </a:rPr>
              <a:t> </a:t>
            </a:r>
            <a:r>
              <a:rPr sz="1650" dirty="0">
                <a:latin typeface="Arial"/>
                <a:cs typeface="Arial"/>
              </a:rPr>
              <a:t>from pursuing this idea.</a:t>
            </a:r>
          </a:p>
          <a:p>
            <a:pPr marL="27305" marR="16510" algn="just">
              <a:lnSpc>
                <a:spcPct val="100000"/>
              </a:lnSpc>
              <a:spcBef>
                <a:spcPts val="1340"/>
              </a:spcBef>
            </a:pPr>
            <a:r>
              <a:rPr sz="1650" dirty="0">
                <a:latin typeface="Arial"/>
                <a:cs typeface="Arial"/>
              </a:rPr>
              <a:t>Maxwell,  </a:t>
            </a:r>
            <a:r>
              <a:rPr sz="1650" spc="-145" dirty="0">
                <a:latin typeface="Arial"/>
                <a:cs typeface="Arial"/>
              </a:rPr>
              <a:t> </a:t>
            </a:r>
            <a:r>
              <a:rPr sz="1650" dirty="0">
                <a:latin typeface="Arial"/>
                <a:cs typeface="Arial"/>
              </a:rPr>
              <a:t>a  </a:t>
            </a:r>
            <a:r>
              <a:rPr sz="1650" spc="-145" dirty="0">
                <a:latin typeface="Arial"/>
                <a:cs typeface="Arial"/>
              </a:rPr>
              <a:t> </a:t>
            </a:r>
            <a:r>
              <a:rPr sz="1650" dirty="0">
                <a:latin typeface="Arial"/>
                <a:cs typeface="Arial"/>
              </a:rPr>
              <a:t>young  </a:t>
            </a:r>
            <a:r>
              <a:rPr sz="1650" spc="-145" dirty="0">
                <a:latin typeface="Arial"/>
                <a:cs typeface="Arial"/>
              </a:rPr>
              <a:t> </a:t>
            </a:r>
            <a:r>
              <a:rPr sz="1650" dirty="0">
                <a:latin typeface="Arial"/>
                <a:cs typeface="Arial"/>
              </a:rPr>
              <a:t>admirer  </a:t>
            </a:r>
            <a:r>
              <a:rPr sz="1650" spc="-145" dirty="0">
                <a:latin typeface="Arial"/>
                <a:cs typeface="Arial"/>
              </a:rPr>
              <a:t> </a:t>
            </a:r>
            <a:r>
              <a:rPr sz="1650" dirty="0">
                <a:latin typeface="Arial"/>
                <a:cs typeface="Arial"/>
              </a:rPr>
              <a:t>of  </a:t>
            </a:r>
            <a:r>
              <a:rPr sz="1650" spc="-145" dirty="0">
                <a:latin typeface="Arial"/>
                <a:cs typeface="Arial"/>
              </a:rPr>
              <a:t> </a:t>
            </a:r>
            <a:r>
              <a:rPr sz="1650" dirty="0">
                <a:latin typeface="Arial"/>
                <a:cs typeface="Arial"/>
              </a:rPr>
              <a:t>Faraday,  </a:t>
            </a:r>
            <a:r>
              <a:rPr sz="1650" spc="-145" dirty="0">
                <a:latin typeface="Arial"/>
                <a:cs typeface="Arial"/>
              </a:rPr>
              <a:t> </a:t>
            </a:r>
            <a:r>
              <a:rPr sz="1650" dirty="0">
                <a:latin typeface="Arial"/>
                <a:cs typeface="Arial"/>
              </a:rPr>
              <a:t>believed  </a:t>
            </a:r>
            <a:r>
              <a:rPr sz="1650" spc="-145" dirty="0">
                <a:latin typeface="Arial"/>
                <a:cs typeface="Arial"/>
              </a:rPr>
              <a:t> </a:t>
            </a:r>
            <a:r>
              <a:rPr sz="1650" dirty="0">
                <a:latin typeface="Arial"/>
                <a:cs typeface="Arial"/>
              </a:rPr>
              <a:t>that  </a:t>
            </a:r>
            <a:r>
              <a:rPr sz="1650" spc="-145" dirty="0">
                <a:latin typeface="Arial"/>
                <a:cs typeface="Arial"/>
              </a:rPr>
              <a:t> </a:t>
            </a:r>
            <a:r>
              <a:rPr sz="1650" dirty="0">
                <a:latin typeface="Arial"/>
                <a:cs typeface="Arial"/>
              </a:rPr>
              <a:t>the closeness</a:t>
            </a:r>
            <a:r>
              <a:rPr sz="1650" spc="30" dirty="0">
                <a:latin typeface="Arial"/>
                <a:cs typeface="Arial"/>
              </a:rPr>
              <a:t> </a:t>
            </a:r>
            <a:r>
              <a:rPr sz="1650" dirty="0">
                <a:latin typeface="Arial"/>
                <a:cs typeface="Arial"/>
              </a:rPr>
              <a:t>of</a:t>
            </a:r>
            <a:r>
              <a:rPr sz="1650" spc="30" dirty="0">
                <a:latin typeface="Arial"/>
                <a:cs typeface="Arial"/>
              </a:rPr>
              <a:t> </a:t>
            </a:r>
            <a:r>
              <a:rPr sz="1650" dirty="0">
                <a:latin typeface="Arial"/>
                <a:cs typeface="Arial"/>
              </a:rPr>
              <a:t>these</a:t>
            </a:r>
            <a:r>
              <a:rPr sz="1650" spc="30" dirty="0">
                <a:latin typeface="Arial"/>
                <a:cs typeface="Arial"/>
              </a:rPr>
              <a:t> </a:t>
            </a:r>
            <a:r>
              <a:rPr sz="1650" dirty="0">
                <a:latin typeface="Arial"/>
                <a:cs typeface="Arial"/>
              </a:rPr>
              <a:t>two</a:t>
            </a:r>
            <a:r>
              <a:rPr sz="1650" spc="30" dirty="0">
                <a:latin typeface="Arial"/>
                <a:cs typeface="Arial"/>
              </a:rPr>
              <a:t> </a:t>
            </a:r>
            <a:r>
              <a:rPr sz="1650" dirty="0">
                <a:latin typeface="Arial"/>
                <a:cs typeface="Arial"/>
              </a:rPr>
              <a:t>numbers,</a:t>
            </a:r>
            <a:r>
              <a:rPr sz="1650" spc="30" dirty="0">
                <a:latin typeface="Arial"/>
                <a:cs typeface="Arial"/>
              </a:rPr>
              <a:t> </a:t>
            </a:r>
            <a:r>
              <a:rPr sz="1650" dirty="0">
                <a:latin typeface="Arial"/>
                <a:cs typeface="Arial"/>
              </a:rPr>
              <a:t>speed</a:t>
            </a:r>
            <a:r>
              <a:rPr sz="1650" spc="30" dirty="0">
                <a:latin typeface="Arial"/>
                <a:cs typeface="Arial"/>
              </a:rPr>
              <a:t> </a:t>
            </a:r>
            <a:r>
              <a:rPr sz="1650" dirty="0">
                <a:latin typeface="Arial"/>
                <a:cs typeface="Arial"/>
              </a:rPr>
              <a:t>of</a:t>
            </a:r>
            <a:r>
              <a:rPr sz="1650" spc="30" dirty="0">
                <a:latin typeface="Arial"/>
                <a:cs typeface="Arial"/>
              </a:rPr>
              <a:t> </a:t>
            </a:r>
            <a:r>
              <a:rPr sz="1650" dirty="0">
                <a:latin typeface="Arial"/>
                <a:cs typeface="Arial"/>
              </a:rPr>
              <a:t>light</a:t>
            </a:r>
            <a:r>
              <a:rPr sz="1650" spc="30" dirty="0">
                <a:latin typeface="Arial"/>
                <a:cs typeface="Arial"/>
              </a:rPr>
              <a:t> </a:t>
            </a:r>
            <a:r>
              <a:rPr sz="1650" dirty="0">
                <a:latin typeface="Arial"/>
                <a:cs typeface="Arial"/>
              </a:rPr>
              <a:t>and</a:t>
            </a:r>
            <a:r>
              <a:rPr sz="1650" spc="30" dirty="0">
                <a:latin typeface="Arial"/>
                <a:cs typeface="Arial"/>
              </a:rPr>
              <a:t> </a:t>
            </a:r>
            <a:r>
              <a:rPr sz="1650" dirty="0">
                <a:latin typeface="Arial"/>
                <a:cs typeface="Arial"/>
              </a:rPr>
              <a:t>the</a:t>
            </a:r>
            <a:r>
              <a:rPr sz="1650" spc="30" dirty="0">
                <a:latin typeface="Arial"/>
                <a:cs typeface="Arial"/>
              </a:rPr>
              <a:t> </a:t>
            </a:r>
            <a:r>
              <a:rPr sz="1650" dirty="0">
                <a:latin typeface="Arial"/>
                <a:cs typeface="Arial"/>
              </a:rPr>
              <a:t>inverse square</a:t>
            </a:r>
            <a:r>
              <a:rPr sz="1650" spc="180" dirty="0">
                <a:latin typeface="Arial"/>
                <a:cs typeface="Arial"/>
              </a:rPr>
              <a:t> </a:t>
            </a:r>
            <a:r>
              <a:rPr sz="1650" dirty="0">
                <a:latin typeface="Arial"/>
                <a:cs typeface="Arial"/>
              </a:rPr>
              <a:t>root</a:t>
            </a:r>
            <a:r>
              <a:rPr sz="1650" spc="180" dirty="0">
                <a:latin typeface="Arial"/>
                <a:cs typeface="Arial"/>
              </a:rPr>
              <a:t> </a:t>
            </a:r>
            <a:r>
              <a:rPr sz="1650" dirty="0">
                <a:latin typeface="Arial"/>
                <a:cs typeface="Arial"/>
              </a:rPr>
              <a:t>of</a:t>
            </a:r>
            <a:r>
              <a:rPr sz="1650" spc="180" dirty="0">
                <a:latin typeface="Arial"/>
                <a:cs typeface="Arial"/>
              </a:rPr>
              <a:t> </a:t>
            </a:r>
            <a:r>
              <a:rPr sz="1650" spc="-5" dirty="0">
                <a:latin typeface="Arial"/>
                <a:cs typeface="Arial"/>
              </a:rPr>
              <a:t>ε</a:t>
            </a:r>
            <a:r>
              <a:rPr sz="1650" spc="-15" baseline="-12626" dirty="0">
                <a:latin typeface="Arial"/>
                <a:cs typeface="Arial"/>
              </a:rPr>
              <a:t>0</a:t>
            </a:r>
            <a:r>
              <a:rPr sz="1650" baseline="-12626" dirty="0">
                <a:latin typeface="Arial"/>
                <a:cs typeface="Arial"/>
              </a:rPr>
              <a:t> </a:t>
            </a:r>
            <a:r>
              <a:rPr sz="1650" spc="37" baseline="-12626" dirty="0">
                <a:latin typeface="Arial"/>
                <a:cs typeface="Arial"/>
              </a:rPr>
              <a:t> </a:t>
            </a:r>
            <a:r>
              <a:rPr sz="1650" dirty="0">
                <a:latin typeface="Arial"/>
                <a:cs typeface="Arial"/>
              </a:rPr>
              <a:t>and</a:t>
            </a:r>
            <a:r>
              <a:rPr sz="1650" spc="180" dirty="0">
                <a:latin typeface="Arial"/>
                <a:cs typeface="Arial"/>
              </a:rPr>
              <a:t> </a:t>
            </a:r>
            <a:r>
              <a:rPr sz="1650" dirty="0">
                <a:latin typeface="Arial"/>
                <a:cs typeface="Arial"/>
              </a:rPr>
              <a:t>µ</a:t>
            </a:r>
            <a:r>
              <a:rPr sz="1650" spc="-15" baseline="-12626" dirty="0">
                <a:latin typeface="Arial"/>
                <a:cs typeface="Arial"/>
              </a:rPr>
              <a:t>0</a:t>
            </a:r>
            <a:r>
              <a:rPr sz="1650" dirty="0">
                <a:latin typeface="Arial"/>
                <a:cs typeface="Arial"/>
              </a:rPr>
              <a:t>,</a:t>
            </a:r>
            <a:r>
              <a:rPr sz="1650" spc="180" dirty="0">
                <a:latin typeface="Arial"/>
                <a:cs typeface="Arial"/>
              </a:rPr>
              <a:t> </a:t>
            </a:r>
            <a:r>
              <a:rPr sz="1650" dirty="0">
                <a:latin typeface="Arial"/>
                <a:cs typeface="Arial"/>
              </a:rPr>
              <a:t>was</a:t>
            </a:r>
            <a:r>
              <a:rPr sz="1650" spc="180" dirty="0">
                <a:latin typeface="Arial"/>
                <a:cs typeface="Arial"/>
              </a:rPr>
              <a:t> </a:t>
            </a:r>
            <a:r>
              <a:rPr sz="1650" dirty="0">
                <a:latin typeface="Arial"/>
                <a:cs typeface="Arial"/>
              </a:rPr>
              <a:t>more</a:t>
            </a:r>
            <a:r>
              <a:rPr sz="1650" spc="180" dirty="0">
                <a:latin typeface="Arial"/>
                <a:cs typeface="Arial"/>
              </a:rPr>
              <a:t> </a:t>
            </a:r>
            <a:r>
              <a:rPr sz="1650" dirty="0">
                <a:latin typeface="Arial"/>
                <a:cs typeface="Arial"/>
              </a:rPr>
              <a:t>than</a:t>
            </a:r>
            <a:r>
              <a:rPr sz="1650" spc="180" dirty="0">
                <a:latin typeface="Arial"/>
                <a:cs typeface="Arial"/>
              </a:rPr>
              <a:t> </a:t>
            </a:r>
            <a:r>
              <a:rPr sz="1650" dirty="0">
                <a:latin typeface="Arial"/>
                <a:cs typeface="Arial"/>
              </a:rPr>
              <a:t>just</a:t>
            </a:r>
            <a:r>
              <a:rPr sz="1650" spc="180" dirty="0">
                <a:latin typeface="Arial"/>
                <a:cs typeface="Arial"/>
              </a:rPr>
              <a:t> </a:t>
            </a:r>
            <a:r>
              <a:rPr sz="1650" dirty="0">
                <a:latin typeface="Arial"/>
                <a:cs typeface="Arial"/>
              </a:rPr>
              <a:t>coincidence</a:t>
            </a:r>
            <a:r>
              <a:rPr sz="1650" spc="180" dirty="0">
                <a:latin typeface="Arial"/>
                <a:cs typeface="Arial"/>
              </a:rPr>
              <a:t> </a:t>
            </a:r>
            <a:r>
              <a:rPr sz="1650" dirty="0">
                <a:latin typeface="Arial"/>
                <a:cs typeface="Arial"/>
              </a:rPr>
              <a:t>and decide to develop Faraday’s hypothesis.</a:t>
            </a:r>
          </a:p>
          <a:p>
            <a:pPr>
              <a:lnSpc>
                <a:spcPct val="100000"/>
              </a:lnSpc>
              <a:spcBef>
                <a:spcPts val="51"/>
              </a:spcBef>
            </a:pPr>
            <a:endParaRPr sz="1500" dirty="0">
              <a:latin typeface="Times New Roman"/>
              <a:cs typeface="Times New Roman"/>
            </a:endParaRPr>
          </a:p>
          <a:p>
            <a:pPr marL="12700" marR="22225" algn="just">
              <a:lnSpc>
                <a:spcPct val="100000"/>
              </a:lnSpc>
            </a:pPr>
            <a:r>
              <a:rPr sz="1650" dirty="0">
                <a:latin typeface="Arial"/>
                <a:cs typeface="Arial"/>
              </a:rPr>
              <a:t>In</a:t>
            </a:r>
            <a:r>
              <a:rPr sz="1650" spc="204" dirty="0">
                <a:latin typeface="Arial"/>
                <a:cs typeface="Arial"/>
              </a:rPr>
              <a:t> </a:t>
            </a:r>
            <a:r>
              <a:rPr sz="1650" dirty="0">
                <a:latin typeface="Arial"/>
                <a:cs typeface="Arial"/>
              </a:rPr>
              <a:t>1865,</a:t>
            </a:r>
            <a:r>
              <a:rPr sz="1650" spc="204" dirty="0">
                <a:latin typeface="Arial"/>
                <a:cs typeface="Arial"/>
              </a:rPr>
              <a:t> </a:t>
            </a:r>
            <a:r>
              <a:rPr sz="1650" dirty="0">
                <a:latin typeface="Arial"/>
                <a:cs typeface="Arial"/>
              </a:rPr>
              <a:t>he</a:t>
            </a:r>
            <a:r>
              <a:rPr sz="1650" spc="204" dirty="0">
                <a:latin typeface="Arial"/>
                <a:cs typeface="Arial"/>
              </a:rPr>
              <a:t> </a:t>
            </a:r>
            <a:r>
              <a:rPr sz="1650" dirty="0">
                <a:latin typeface="Arial"/>
                <a:cs typeface="Arial"/>
              </a:rPr>
              <a:t>predicted</a:t>
            </a:r>
            <a:r>
              <a:rPr sz="1650" spc="204" dirty="0">
                <a:latin typeface="Arial"/>
                <a:cs typeface="Arial"/>
              </a:rPr>
              <a:t> </a:t>
            </a:r>
            <a:r>
              <a:rPr sz="1650" dirty="0">
                <a:latin typeface="Arial"/>
                <a:cs typeface="Arial"/>
              </a:rPr>
              <a:t>the</a:t>
            </a:r>
            <a:r>
              <a:rPr sz="1650" spc="204" dirty="0">
                <a:latin typeface="Arial"/>
                <a:cs typeface="Arial"/>
              </a:rPr>
              <a:t> </a:t>
            </a:r>
            <a:r>
              <a:rPr sz="1650" dirty="0">
                <a:latin typeface="Arial"/>
                <a:cs typeface="Arial"/>
              </a:rPr>
              <a:t>existence</a:t>
            </a:r>
            <a:r>
              <a:rPr sz="1650" spc="204" dirty="0">
                <a:latin typeface="Arial"/>
                <a:cs typeface="Arial"/>
              </a:rPr>
              <a:t> </a:t>
            </a:r>
            <a:r>
              <a:rPr sz="1650" dirty="0">
                <a:latin typeface="Arial"/>
                <a:cs typeface="Arial"/>
              </a:rPr>
              <a:t>of</a:t>
            </a:r>
            <a:r>
              <a:rPr sz="1650" spc="204" dirty="0">
                <a:latin typeface="Arial"/>
                <a:cs typeface="Arial"/>
              </a:rPr>
              <a:t> </a:t>
            </a:r>
            <a:r>
              <a:rPr sz="1650" dirty="0">
                <a:latin typeface="Arial"/>
                <a:cs typeface="Arial"/>
              </a:rPr>
              <a:t>electromagnetic</a:t>
            </a:r>
            <a:r>
              <a:rPr sz="1650" spc="204" dirty="0">
                <a:latin typeface="Arial"/>
                <a:cs typeface="Arial"/>
              </a:rPr>
              <a:t> </a:t>
            </a:r>
            <a:r>
              <a:rPr sz="1650" dirty="0">
                <a:latin typeface="Arial"/>
                <a:cs typeface="Arial"/>
              </a:rPr>
              <a:t>waves that propagate at the speed of light.</a:t>
            </a:r>
          </a:p>
          <a:p>
            <a:pPr marR="313690" algn="r">
              <a:lnSpc>
                <a:spcPct val="100000"/>
              </a:lnSpc>
              <a:spcBef>
                <a:spcPts val="195"/>
              </a:spcBef>
            </a:pPr>
            <a:r>
              <a:rPr sz="950" spc="5" dirty="0">
                <a:latin typeface="Arial"/>
                <a:cs typeface="Arial"/>
              </a:rPr>
              <a:t>1</a:t>
            </a:r>
            <a:endParaRPr sz="950" dirty="0">
              <a:latin typeface="Arial"/>
              <a:cs typeface="Arial"/>
            </a:endParaRPr>
          </a:p>
        </p:txBody>
      </p:sp>
      <p:sp>
        <p:nvSpPr>
          <p:cNvPr id="3" name="object 3"/>
          <p:cNvSpPr/>
          <p:nvPr/>
        </p:nvSpPr>
        <p:spPr>
          <a:xfrm>
            <a:off x="26568" y="6603"/>
            <a:ext cx="7504430" cy="5340350"/>
          </a:xfrm>
          <a:custGeom>
            <a:avLst/>
            <a:gdLst/>
            <a:ahLst/>
            <a:cxnLst/>
            <a:rect l="l" t="t" r="r" b="b"/>
            <a:pathLst>
              <a:path w="7504430" h="5340350">
                <a:moveTo>
                  <a:pt x="0" y="0"/>
                </a:moveTo>
                <a:lnTo>
                  <a:pt x="7504366" y="0"/>
                </a:lnTo>
                <a:lnTo>
                  <a:pt x="7504366" y="5340223"/>
                </a:lnTo>
                <a:lnTo>
                  <a:pt x="0" y="5340223"/>
                </a:lnTo>
                <a:lnTo>
                  <a:pt x="0" y="0"/>
                </a:lnTo>
                <a:close/>
              </a:path>
            </a:pathLst>
          </a:custGeom>
          <a:ln w="3175">
            <a:solidFill>
              <a:srgbClr val="000000"/>
            </a:solidFill>
          </a:ln>
        </p:spPr>
        <p:txBody>
          <a:bodyPr wrap="square" lIns="0" tIns="0" rIns="0" bIns="0" rtlCol="0"/>
          <a:lstStyle/>
          <a:p>
            <a:endParaRPr/>
          </a:p>
        </p:txBody>
      </p:sp>
      <p:sp>
        <p:nvSpPr>
          <p:cNvPr id="4" name="object 4"/>
          <p:cNvSpPr txBox="1"/>
          <p:nvPr/>
        </p:nvSpPr>
        <p:spPr>
          <a:xfrm>
            <a:off x="6472027" y="9998684"/>
            <a:ext cx="93980" cy="147955"/>
          </a:xfrm>
          <a:prstGeom prst="rect">
            <a:avLst/>
          </a:prstGeom>
        </p:spPr>
        <p:txBody>
          <a:bodyPr vert="horz" wrap="square" lIns="0" tIns="0" rIns="0" bIns="0" rtlCol="0">
            <a:spAutoFit/>
          </a:bodyPr>
          <a:lstStyle/>
          <a:p>
            <a:pPr marL="12700">
              <a:lnSpc>
                <a:spcPct val="100000"/>
              </a:lnSpc>
            </a:pPr>
            <a:r>
              <a:rPr sz="950" spc="5" dirty="0">
                <a:latin typeface="Arial"/>
                <a:cs typeface="Arial"/>
              </a:rPr>
              <a:t>2</a:t>
            </a:r>
            <a:endParaRPr sz="950">
              <a:latin typeface="Arial"/>
              <a:cs typeface="Arial"/>
            </a:endParaRPr>
          </a:p>
        </p:txBody>
      </p:sp>
      <p:sp>
        <p:nvSpPr>
          <p:cNvPr id="5" name="object 5"/>
          <p:cNvSpPr txBox="1"/>
          <p:nvPr/>
        </p:nvSpPr>
        <p:spPr>
          <a:xfrm>
            <a:off x="905510" y="5620741"/>
            <a:ext cx="5956935" cy="986155"/>
          </a:xfrm>
          <a:prstGeom prst="rect">
            <a:avLst/>
          </a:prstGeom>
        </p:spPr>
        <p:txBody>
          <a:bodyPr vert="horz" wrap="square" lIns="0" tIns="0" rIns="0" bIns="0" rtlCol="0">
            <a:spAutoFit/>
          </a:bodyPr>
          <a:lstStyle/>
          <a:p>
            <a:pPr marL="15875">
              <a:lnSpc>
                <a:spcPct val="100000"/>
              </a:lnSpc>
            </a:pPr>
            <a:r>
              <a:rPr sz="2200" spc="-5" dirty="0">
                <a:solidFill>
                  <a:srgbClr val="0000CC"/>
                </a:solidFill>
                <a:latin typeface="Arial"/>
                <a:cs typeface="Arial"/>
              </a:rPr>
              <a:t>Displacemen</a:t>
            </a:r>
            <a:r>
              <a:rPr sz="2200" dirty="0">
                <a:solidFill>
                  <a:srgbClr val="0000CC"/>
                </a:solidFill>
                <a:latin typeface="Arial"/>
                <a:cs typeface="Arial"/>
              </a:rPr>
              <a:t>t </a:t>
            </a:r>
            <a:r>
              <a:rPr sz="2200" spc="-5" dirty="0">
                <a:solidFill>
                  <a:srgbClr val="0000CC"/>
                </a:solidFill>
                <a:latin typeface="Arial"/>
                <a:cs typeface="Arial"/>
              </a:rPr>
              <a:t>Current</a:t>
            </a:r>
            <a:endParaRPr sz="2200">
              <a:latin typeface="Arial"/>
              <a:cs typeface="Arial"/>
            </a:endParaRPr>
          </a:p>
          <a:p>
            <a:pPr marL="12700" marR="5080">
              <a:lnSpc>
                <a:spcPct val="100000"/>
              </a:lnSpc>
              <a:spcBef>
                <a:spcPts val="1385"/>
              </a:spcBef>
            </a:pPr>
            <a:r>
              <a:rPr sz="1650" i="1" dirty="0">
                <a:solidFill>
                  <a:srgbClr val="FF3300"/>
                </a:solidFill>
                <a:latin typeface="Arial"/>
                <a:cs typeface="Arial"/>
              </a:rPr>
              <a:t>The</a:t>
            </a:r>
            <a:r>
              <a:rPr sz="1650" i="1" spc="185" dirty="0">
                <a:solidFill>
                  <a:srgbClr val="FF3300"/>
                </a:solidFill>
                <a:latin typeface="Arial"/>
                <a:cs typeface="Arial"/>
              </a:rPr>
              <a:t> </a:t>
            </a:r>
            <a:r>
              <a:rPr sz="1650" i="1" dirty="0">
                <a:solidFill>
                  <a:srgbClr val="FF3300"/>
                </a:solidFill>
                <a:latin typeface="Arial"/>
                <a:cs typeface="Arial"/>
              </a:rPr>
              <a:t>inadequacy</a:t>
            </a:r>
            <a:r>
              <a:rPr sz="1650" i="1" spc="185" dirty="0">
                <a:solidFill>
                  <a:srgbClr val="FF3300"/>
                </a:solidFill>
                <a:latin typeface="Arial"/>
                <a:cs typeface="Arial"/>
              </a:rPr>
              <a:t> </a:t>
            </a:r>
            <a:r>
              <a:rPr sz="1650" i="1" dirty="0">
                <a:solidFill>
                  <a:srgbClr val="FF3300"/>
                </a:solidFill>
                <a:latin typeface="Arial"/>
                <a:cs typeface="Arial"/>
              </a:rPr>
              <a:t>of</a:t>
            </a:r>
            <a:r>
              <a:rPr sz="1650" i="1" spc="185" dirty="0">
                <a:solidFill>
                  <a:srgbClr val="FF3300"/>
                </a:solidFill>
                <a:latin typeface="Arial"/>
                <a:cs typeface="Arial"/>
              </a:rPr>
              <a:t> </a:t>
            </a:r>
            <a:r>
              <a:rPr sz="1650" i="1" dirty="0">
                <a:solidFill>
                  <a:srgbClr val="FF3300"/>
                </a:solidFill>
                <a:latin typeface="Arial"/>
                <a:cs typeface="Arial"/>
              </a:rPr>
              <a:t>the</a:t>
            </a:r>
            <a:r>
              <a:rPr sz="1650" i="1" spc="185" dirty="0">
                <a:solidFill>
                  <a:srgbClr val="FF3300"/>
                </a:solidFill>
                <a:latin typeface="Arial"/>
                <a:cs typeface="Arial"/>
              </a:rPr>
              <a:t> </a:t>
            </a:r>
            <a:r>
              <a:rPr sz="1650" i="1" dirty="0">
                <a:solidFill>
                  <a:srgbClr val="FF3300"/>
                </a:solidFill>
                <a:latin typeface="Arial"/>
                <a:cs typeface="Arial"/>
              </a:rPr>
              <a:t>Ampere’s</a:t>
            </a:r>
            <a:r>
              <a:rPr sz="1650" i="1" spc="185" dirty="0">
                <a:solidFill>
                  <a:srgbClr val="FF3300"/>
                </a:solidFill>
                <a:latin typeface="Arial"/>
                <a:cs typeface="Arial"/>
              </a:rPr>
              <a:t> </a:t>
            </a:r>
            <a:r>
              <a:rPr sz="1650" i="1" dirty="0">
                <a:solidFill>
                  <a:srgbClr val="FF3300"/>
                </a:solidFill>
                <a:latin typeface="Arial"/>
                <a:cs typeface="Arial"/>
              </a:rPr>
              <a:t>law</a:t>
            </a:r>
            <a:r>
              <a:rPr sz="1650" i="1" spc="185" dirty="0">
                <a:solidFill>
                  <a:srgbClr val="FF3300"/>
                </a:solidFill>
                <a:latin typeface="Arial"/>
                <a:cs typeface="Arial"/>
              </a:rPr>
              <a:t> </a:t>
            </a:r>
            <a:r>
              <a:rPr sz="1650" i="1" dirty="0">
                <a:solidFill>
                  <a:srgbClr val="FF3300"/>
                </a:solidFill>
                <a:latin typeface="Arial"/>
                <a:cs typeface="Arial"/>
              </a:rPr>
              <a:t>does</a:t>
            </a:r>
            <a:r>
              <a:rPr sz="1650" i="1" spc="185" dirty="0">
                <a:solidFill>
                  <a:srgbClr val="FF3300"/>
                </a:solidFill>
                <a:latin typeface="Arial"/>
                <a:cs typeface="Arial"/>
              </a:rPr>
              <a:t> </a:t>
            </a:r>
            <a:r>
              <a:rPr sz="1650" i="1" dirty="0">
                <a:solidFill>
                  <a:srgbClr val="FF3300"/>
                </a:solidFill>
                <a:latin typeface="Arial"/>
                <a:cs typeface="Arial"/>
              </a:rPr>
              <a:t>not</a:t>
            </a:r>
            <a:r>
              <a:rPr sz="1650" i="1" spc="185" dirty="0">
                <a:solidFill>
                  <a:srgbClr val="FF3300"/>
                </a:solidFill>
                <a:latin typeface="Arial"/>
                <a:cs typeface="Arial"/>
              </a:rPr>
              <a:t> </a:t>
            </a:r>
            <a:r>
              <a:rPr sz="1650" i="1" dirty="0">
                <a:solidFill>
                  <a:srgbClr val="FF3300"/>
                </a:solidFill>
                <a:latin typeface="Arial"/>
                <a:cs typeface="Arial"/>
              </a:rPr>
              <a:t>give</a:t>
            </a:r>
            <a:r>
              <a:rPr sz="1650" i="1" spc="190" dirty="0">
                <a:solidFill>
                  <a:srgbClr val="FF3300"/>
                </a:solidFill>
                <a:latin typeface="Arial"/>
                <a:cs typeface="Arial"/>
              </a:rPr>
              <a:t> </a:t>
            </a:r>
            <a:r>
              <a:rPr sz="1650" i="1" dirty="0">
                <a:solidFill>
                  <a:srgbClr val="FF3300"/>
                </a:solidFill>
                <a:latin typeface="Arial"/>
                <a:cs typeface="Arial"/>
              </a:rPr>
              <a:t>consistent answers for the following two choices.</a:t>
            </a:r>
            <a:endParaRPr sz="1650">
              <a:latin typeface="Arial"/>
              <a:cs typeface="Arial"/>
            </a:endParaRPr>
          </a:p>
        </p:txBody>
      </p:sp>
      <p:sp>
        <p:nvSpPr>
          <p:cNvPr id="6" name="object 6"/>
          <p:cNvSpPr txBox="1"/>
          <p:nvPr/>
        </p:nvSpPr>
        <p:spPr>
          <a:xfrm>
            <a:off x="884961" y="8684143"/>
            <a:ext cx="5708015" cy="236220"/>
          </a:xfrm>
          <a:prstGeom prst="rect">
            <a:avLst/>
          </a:prstGeom>
        </p:spPr>
        <p:txBody>
          <a:bodyPr vert="horz" wrap="square" lIns="0" tIns="0" rIns="0" bIns="0" rtlCol="0">
            <a:spAutoFit/>
          </a:bodyPr>
          <a:lstStyle/>
          <a:p>
            <a:pPr marL="12700">
              <a:lnSpc>
                <a:spcPct val="100000"/>
              </a:lnSpc>
            </a:pPr>
            <a:r>
              <a:rPr sz="1650" dirty="0">
                <a:latin typeface="Arial"/>
                <a:cs typeface="Arial"/>
              </a:rPr>
              <a:t>Maxwell proposed that a new type of current, which he called</a:t>
            </a:r>
            <a:endParaRPr sz="1650">
              <a:latin typeface="Arial"/>
              <a:cs typeface="Arial"/>
            </a:endParaRPr>
          </a:p>
        </p:txBody>
      </p:sp>
      <p:sp>
        <p:nvSpPr>
          <p:cNvPr id="7" name="object 7"/>
          <p:cNvSpPr txBox="1"/>
          <p:nvPr/>
        </p:nvSpPr>
        <p:spPr>
          <a:xfrm>
            <a:off x="883854" y="9054020"/>
            <a:ext cx="2036445" cy="236220"/>
          </a:xfrm>
          <a:prstGeom prst="rect">
            <a:avLst/>
          </a:prstGeom>
        </p:spPr>
        <p:txBody>
          <a:bodyPr vert="horz" wrap="square" lIns="0" tIns="0" rIns="0" bIns="0" rtlCol="0">
            <a:spAutoFit/>
          </a:bodyPr>
          <a:lstStyle/>
          <a:p>
            <a:pPr marL="12700">
              <a:lnSpc>
                <a:spcPct val="100000"/>
              </a:lnSpc>
            </a:pPr>
            <a:r>
              <a:rPr sz="1650" dirty="0">
                <a:latin typeface="Arial"/>
                <a:cs typeface="Arial"/>
              </a:rPr>
              <a:t>displacement current,</a:t>
            </a:r>
            <a:endParaRPr sz="1650">
              <a:latin typeface="Arial"/>
              <a:cs typeface="Arial"/>
            </a:endParaRPr>
          </a:p>
        </p:txBody>
      </p:sp>
      <p:sp>
        <p:nvSpPr>
          <p:cNvPr id="8" name="object 8"/>
          <p:cNvSpPr txBox="1"/>
          <p:nvPr/>
        </p:nvSpPr>
        <p:spPr>
          <a:xfrm>
            <a:off x="2969691" y="9068470"/>
            <a:ext cx="2780030" cy="236220"/>
          </a:xfrm>
          <a:prstGeom prst="rect">
            <a:avLst/>
          </a:prstGeom>
        </p:spPr>
        <p:txBody>
          <a:bodyPr vert="horz" wrap="square" lIns="0" tIns="0" rIns="0" bIns="0" rtlCol="0">
            <a:spAutoFit/>
          </a:bodyPr>
          <a:lstStyle/>
          <a:p>
            <a:pPr marL="12700">
              <a:lnSpc>
                <a:spcPct val="100000"/>
              </a:lnSpc>
            </a:pPr>
            <a:r>
              <a:rPr sz="1650" i="1" dirty="0">
                <a:latin typeface="Arial"/>
                <a:cs typeface="Arial"/>
              </a:rPr>
              <a:t>I </a:t>
            </a:r>
            <a:r>
              <a:rPr sz="1650" i="1" spc="-120" dirty="0">
                <a:latin typeface="Arial"/>
                <a:cs typeface="Arial"/>
              </a:rPr>
              <a:t> </a:t>
            </a:r>
            <a:r>
              <a:rPr sz="1650" dirty="0">
                <a:latin typeface="Arial"/>
                <a:cs typeface="Arial"/>
              </a:rPr>
              <a:t>, can be associated with the</a:t>
            </a:r>
            <a:endParaRPr sz="1650">
              <a:latin typeface="Arial"/>
              <a:cs typeface="Arial"/>
            </a:endParaRPr>
          </a:p>
        </p:txBody>
      </p:sp>
      <p:sp>
        <p:nvSpPr>
          <p:cNvPr id="9" name="object 9"/>
          <p:cNvSpPr txBox="1"/>
          <p:nvPr/>
        </p:nvSpPr>
        <p:spPr>
          <a:xfrm>
            <a:off x="3028111" y="9177799"/>
            <a:ext cx="127000" cy="166370"/>
          </a:xfrm>
          <a:prstGeom prst="rect">
            <a:avLst/>
          </a:prstGeom>
        </p:spPr>
        <p:txBody>
          <a:bodyPr vert="horz" wrap="square" lIns="0" tIns="0" rIns="0" bIns="0" rtlCol="0">
            <a:spAutoFit/>
          </a:bodyPr>
          <a:lstStyle/>
          <a:p>
            <a:pPr marL="12700">
              <a:lnSpc>
                <a:spcPct val="100000"/>
              </a:lnSpc>
            </a:pPr>
            <a:r>
              <a:rPr sz="1100" i="1" dirty="0">
                <a:latin typeface="Arial"/>
                <a:cs typeface="Arial"/>
              </a:rPr>
              <a:t>D</a:t>
            </a:r>
            <a:endParaRPr sz="1100">
              <a:latin typeface="Arial"/>
              <a:cs typeface="Arial"/>
            </a:endParaRPr>
          </a:p>
        </p:txBody>
      </p:sp>
      <p:sp>
        <p:nvSpPr>
          <p:cNvPr id="10" name="object 10"/>
          <p:cNvSpPr txBox="1"/>
          <p:nvPr/>
        </p:nvSpPr>
        <p:spPr>
          <a:xfrm>
            <a:off x="859790" y="9291579"/>
            <a:ext cx="6002655" cy="236220"/>
          </a:xfrm>
          <a:prstGeom prst="rect">
            <a:avLst/>
          </a:prstGeom>
        </p:spPr>
        <p:txBody>
          <a:bodyPr vert="horz" wrap="square" lIns="0" tIns="0" rIns="0" bIns="0" rtlCol="0">
            <a:spAutoFit/>
          </a:bodyPr>
          <a:lstStyle/>
          <a:p>
            <a:pPr marL="12700">
              <a:lnSpc>
                <a:spcPct val="100000"/>
              </a:lnSpc>
            </a:pPr>
            <a:r>
              <a:rPr sz="1650" dirty="0">
                <a:latin typeface="Arial"/>
                <a:cs typeface="Arial"/>
              </a:rPr>
              <a:t>nonconductor between the plates. Thus Ampere’s</a:t>
            </a:r>
            <a:r>
              <a:rPr sz="1650" spc="5" dirty="0">
                <a:latin typeface="Arial"/>
                <a:cs typeface="Arial"/>
              </a:rPr>
              <a:t> </a:t>
            </a:r>
            <a:r>
              <a:rPr sz="1650" dirty="0">
                <a:latin typeface="Arial"/>
                <a:cs typeface="Arial"/>
              </a:rPr>
              <a:t>law should </a:t>
            </a:r>
            <a:r>
              <a:rPr sz="1650" spc="-5" dirty="0">
                <a:latin typeface="Arial"/>
                <a:cs typeface="Arial"/>
              </a:rPr>
              <a:t>be</a:t>
            </a:r>
            <a:endParaRPr sz="1650" dirty="0">
              <a:latin typeface="Arial"/>
              <a:cs typeface="Arial"/>
            </a:endParaRPr>
          </a:p>
        </p:txBody>
      </p:sp>
      <p:sp>
        <p:nvSpPr>
          <p:cNvPr id="11" name="object 11"/>
          <p:cNvSpPr txBox="1"/>
          <p:nvPr/>
        </p:nvSpPr>
        <p:spPr>
          <a:xfrm>
            <a:off x="873875" y="9543346"/>
            <a:ext cx="925194" cy="236220"/>
          </a:xfrm>
          <a:prstGeom prst="rect">
            <a:avLst/>
          </a:prstGeom>
        </p:spPr>
        <p:txBody>
          <a:bodyPr vert="horz" wrap="square" lIns="0" tIns="0" rIns="0" bIns="0" rtlCol="0">
            <a:spAutoFit/>
          </a:bodyPr>
          <a:lstStyle/>
          <a:p>
            <a:pPr marL="12700">
              <a:lnSpc>
                <a:spcPct val="100000"/>
              </a:lnSpc>
            </a:pPr>
            <a:r>
              <a:rPr sz="1650" spc="-5" dirty="0">
                <a:latin typeface="Arial"/>
                <a:cs typeface="Arial"/>
              </a:rPr>
              <a:t>writte</a:t>
            </a:r>
            <a:r>
              <a:rPr sz="1650" dirty="0">
                <a:latin typeface="Arial"/>
                <a:cs typeface="Arial"/>
              </a:rPr>
              <a:t>n </a:t>
            </a:r>
            <a:r>
              <a:rPr sz="1650" spc="-5" dirty="0">
                <a:latin typeface="Arial"/>
                <a:cs typeface="Arial"/>
              </a:rPr>
              <a:t>as</a:t>
            </a:r>
            <a:endParaRPr sz="1650" dirty="0">
              <a:latin typeface="Arial"/>
              <a:cs typeface="Arial"/>
            </a:endParaRPr>
          </a:p>
        </p:txBody>
      </p:sp>
      <p:sp>
        <p:nvSpPr>
          <p:cNvPr id="12" name="object 12"/>
          <p:cNvSpPr/>
          <p:nvPr/>
        </p:nvSpPr>
        <p:spPr>
          <a:xfrm>
            <a:off x="865638" y="6807100"/>
            <a:ext cx="2555902" cy="1743201"/>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4391600" y="6782183"/>
            <a:ext cx="2506027" cy="1759000"/>
          </a:xfrm>
          <a:prstGeom prst="rect">
            <a:avLst/>
          </a:prstGeom>
          <a:blipFill>
            <a:blip r:embed="rId4" cstate="print"/>
            <a:stretch>
              <a:fillRect/>
            </a:stretch>
          </a:blipFill>
        </p:spPr>
        <p:txBody>
          <a:bodyPr wrap="square" lIns="0" tIns="0" rIns="0" bIns="0" rtlCol="0"/>
          <a:lstStyle/>
          <a:p>
            <a:endParaRPr/>
          </a:p>
        </p:txBody>
      </p:sp>
      <p:sp>
        <p:nvSpPr>
          <p:cNvPr id="14" name="object 14"/>
          <p:cNvSpPr/>
          <p:nvPr/>
        </p:nvSpPr>
        <p:spPr>
          <a:xfrm>
            <a:off x="2646103" y="10064593"/>
            <a:ext cx="97155" cy="109855"/>
          </a:xfrm>
          <a:custGeom>
            <a:avLst/>
            <a:gdLst/>
            <a:ahLst/>
            <a:cxnLst/>
            <a:rect l="l" t="t" r="r" b="b"/>
            <a:pathLst>
              <a:path w="97155" h="109854">
                <a:moveTo>
                  <a:pt x="96944" y="53826"/>
                </a:moveTo>
                <a:lnTo>
                  <a:pt x="81658" y="13803"/>
                </a:lnTo>
                <a:lnTo>
                  <a:pt x="58907" y="0"/>
                </a:lnTo>
                <a:lnTo>
                  <a:pt x="42569" y="1164"/>
                </a:lnTo>
                <a:lnTo>
                  <a:pt x="8716" y="22696"/>
                </a:lnTo>
                <a:lnTo>
                  <a:pt x="0" y="47541"/>
                </a:lnTo>
                <a:lnTo>
                  <a:pt x="1482" y="64356"/>
                </a:lnTo>
                <a:lnTo>
                  <a:pt x="22194" y="100588"/>
                </a:lnTo>
                <a:lnTo>
                  <a:pt x="45390" y="109457"/>
                </a:lnTo>
                <a:lnTo>
                  <a:pt x="59486" y="107470"/>
                </a:lnTo>
                <a:lnTo>
                  <a:pt x="90209" y="81663"/>
                </a:lnTo>
                <a:lnTo>
                  <a:pt x="96944" y="53826"/>
                </a:lnTo>
                <a:close/>
              </a:path>
            </a:pathLst>
          </a:custGeom>
          <a:ln w="11633">
            <a:solidFill>
              <a:srgbClr val="000000"/>
            </a:solidFill>
          </a:ln>
        </p:spPr>
        <p:txBody>
          <a:bodyPr wrap="square" lIns="0" tIns="0" rIns="0" bIns="0" rtlCol="0"/>
          <a:lstStyle/>
          <a:p>
            <a:endParaRPr/>
          </a:p>
        </p:txBody>
      </p:sp>
      <p:sp>
        <p:nvSpPr>
          <p:cNvPr id="15" name="object 15"/>
          <p:cNvSpPr txBox="1"/>
          <p:nvPr/>
        </p:nvSpPr>
        <p:spPr>
          <a:xfrm>
            <a:off x="2628480" y="9812856"/>
            <a:ext cx="2300605" cy="485775"/>
          </a:xfrm>
          <a:prstGeom prst="rect">
            <a:avLst/>
          </a:prstGeom>
        </p:spPr>
        <p:txBody>
          <a:bodyPr vert="horz" wrap="square" lIns="0" tIns="0" rIns="0" bIns="0" rtlCol="0">
            <a:spAutoFit/>
          </a:bodyPr>
          <a:lstStyle/>
          <a:p>
            <a:pPr marL="12700">
              <a:lnSpc>
                <a:spcPct val="100000"/>
              </a:lnSpc>
            </a:pPr>
            <a:r>
              <a:rPr sz="4950" spc="-15" baseline="-13468" dirty="0">
                <a:latin typeface="Symbol"/>
                <a:cs typeface="Symbol"/>
              </a:rPr>
              <a:t></a:t>
            </a:r>
            <a:r>
              <a:rPr sz="2200" b="1" spc="-10" dirty="0">
                <a:latin typeface="Times New Roman"/>
                <a:cs typeface="Times New Roman"/>
              </a:rPr>
              <a:t>B </a:t>
            </a:r>
            <a:r>
              <a:rPr sz="2200" spc="-10" dirty="0">
                <a:latin typeface="Symbol"/>
                <a:cs typeface="Symbol"/>
              </a:rPr>
              <a:t></a:t>
            </a:r>
            <a:r>
              <a:rPr sz="2200" spc="-10" dirty="0">
                <a:latin typeface="Times New Roman"/>
                <a:cs typeface="Times New Roman"/>
              </a:rPr>
              <a:t> </a:t>
            </a:r>
            <a:r>
              <a:rPr sz="2200" i="1" spc="-10" dirty="0">
                <a:latin typeface="Times New Roman"/>
                <a:cs typeface="Times New Roman"/>
              </a:rPr>
              <a:t>d</a:t>
            </a:r>
            <a:r>
              <a:rPr sz="2200" spc="295" dirty="0">
                <a:latin typeface="Trebuchet MS"/>
                <a:cs typeface="Trebuchet MS"/>
              </a:rPr>
              <a:t>l</a:t>
            </a:r>
            <a:r>
              <a:rPr sz="2200" spc="20" dirty="0">
                <a:latin typeface="Trebuchet MS"/>
                <a:cs typeface="Trebuchet MS"/>
              </a:rPr>
              <a:t> </a:t>
            </a:r>
            <a:r>
              <a:rPr sz="2200" spc="-15" dirty="0">
                <a:latin typeface="Symbol"/>
                <a:cs typeface="Symbol"/>
              </a:rPr>
              <a:t></a:t>
            </a:r>
            <a:r>
              <a:rPr sz="2200" dirty="0">
                <a:latin typeface="Times New Roman"/>
                <a:cs typeface="Times New Roman"/>
              </a:rPr>
              <a:t> </a:t>
            </a:r>
            <a:r>
              <a:rPr sz="2300" i="1" spc="-70" dirty="0">
                <a:latin typeface="Symbol"/>
                <a:cs typeface="Symbol"/>
              </a:rPr>
              <a:t></a:t>
            </a:r>
            <a:r>
              <a:rPr sz="3450" i="1" spc="-97" baseline="-31400" dirty="0">
                <a:latin typeface="Symbol"/>
                <a:cs typeface="Symbol"/>
              </a:rPr>
              <a:t></a:t>
            </a:r>
            <a:r>
              <a:rPr sz="3450" i="1" spc="-37" baseline="-31400" dirty="0">
                <a:latin typeface="Times New Roman"/>
                <a:cs typeface="Times New Roman"/>
              </a:rPr>
              <a:t> </a:t>
            </a:r>
            <a:r>
              <a:rPr sz="2200" dirty="0">
                <a:latin typeface="Times New Roman"/>
                <a:cs typeface="Times New Roman"/>
              </a:rPr>
              <a:t>(</a:t>
            </a:r>
            <a:r>
              <a:rPr sz="2200" i="1" dirty="0">
                <a:latin typeface="Times New Roman"/>
                <a:cs typeface="Times New Roman"/>
              </a:rPr>
              <a:t>I </a:t>
            </a:r>
            <a:r>
              <a:rPr sz="2200" spc="-15" dirty="0">
                <a:latin typeface="Symbol"/>
                <a:cs typeface="Symbol"/>
              </a:rPr>
              <a:t></a:t>
            </a:r>
            <a:r>
              <a:rPr sz="2200" dirty="0">
                <a:latin typeface="Times New Roman"/>
                <a:cs typeface="Times New Roman"/>
              </a:rPr>
              <a:t> </a:t>
            </a:r>
            <a:r>
              <a:rPr sz="2200" i="1" spc="-90" dirty="0">
                <a:latin typeface="Times New Roman"/>
                <a:cs typeface="Times New Roman"/>
              </a:rPr>
              <a:t>I</a:t>
            </a:r>
            <a:r>
              <a:rPr sz="1875" i="1" spc="22" baseline="-17777" dirty="0">
                <a:latin typeface="Times New Roman"/>
                <a:cs typeface="Times New Roman"/>
              </a:rPr>
              <a:t>D</a:t>
            </a:r>
            <a:r>
              <a:rPr sz="1875" i="1" spc="-52" baseline="-17777" dirty="0">
                <a:latin typeface="Times New Roman"/>
                <a:cs typeface="Times New Roman"/>
              </a:rPr>
              <a:t> </a:t>
            </a:r>
            <a:r>
              <a:rPr sz="3300" baseline="3787" dirty="0">
                <a:latin typeface="Times New Roman"/>
                <a:cs typeface="Times New Roman"/>
              </a:rPr>
              <a:t>)</a:t>
            </a:r>
          </a:p>
        </p:txBody>
      </p:sp>
      <p:sp>
        <p:nvSpPr>
          <p:cNvPr id="16" name="object 16"/>
          <p:cNvSpPr/>
          <p:nvPr/>
        </p:nvSpPr>
        <p:spPr>
          <a:xfrm>
            <a:off x="26568" y="5346827"/>
            <a:ext cx="7504430" cy="5340350"/>
          </a:xfrm>
          <a:custGeom>
            <a:avLst/>
            <a:gdLst/>
            <a:ahLst/>
            <a:cxnLst/>
            <a:rect l="l" t="t" r="r" b="b"/>
            <a:pathLst>
              <a:path w="7504430" h="5340350">
                <a:moveTo>
                  <a:pt x="0" y="0"/>
                </a:moveTo>
                <a:lnTo>
                  <a:pt x="7504366" y="0"/>
                </a:lnTo>
                <a:lnTo>
                  <a:pt x="7504366" y="5340223"/>
                </a:lnTo>
                <a:lnTo>
                  <a:pt x="0" y="5340223"/>
                </a:lnTo>
                <a:lnTo>
                  <a:pt x="0" y="0"/>
                </a:lnTo>
                <a:close/>
              </a:path>
            </a:pathLst>
          </a:custGeom>
          <a:ln w="3175">
            <a:solidFill>
              <a:srgbClr val="000000"/>
            </a:solidFill>
          </a:ln>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404212" y="4658460"/>
            <a:ext cx="161290" cy="147955"/>
          </a:xfrm>
          <a:prstGeom prst="rect">
            <a:avLst/>
          </a:prstGeom>
        </p:spPr>
        <p:txBody>
          <a:bodyPr vert="horz" wrap="square" lIns="0" tIns="0" rIns="0" bIns="0" rtlCol="0">
            <a:spAutoFit/>
          </a:bodyPr>
          <a:lstStyle/>
          <a:p>
            <a:pPr marL="12700">
              <a:lnSpc>
                <a:spcPct val="100000"/>
              </a:lnSpc>
            </a:pPr>
            <a:r>
              <a:rPr sz="950" dirty="0">
                <a:latin typeface="Arial"/>
                <a:cs typeface="Arial"/>
              </a:rPr>
              <a:t>19</a:t>
            </a:r>
            <a:endParaRPr sz="950">
              <a:latin typeface="Arial"/>
              <a:cs typeface="Arial"/>
            </a:endParaRPr>
          </a:p>
        </p:txBody>
      </p:sp>
      <p:sp>
        <p:nvSpPr>
          <p:cNvPr id="3" name="object 3"/>
          <p:cNvSpPr txBox="1"/>
          <p:nvPr/>
        </p:nvSpPr>
        <p:spPr>
          <a:xfrm>
            <a:off x="864351" y="634153"/>
            <a:ext cx="5875655" cy="1077218"/>
          </a:xfrm>
          <a:prstGeom prst="rect">
            <a:avLst/>
          </a:prstGeom>
        </p:spPr>
        <p:txBody>
          <a:bodyPr vert="horz" wrap="square" lIns="0" tIns="0" rIns="0" bIns="0" rtlCol="0">
            <a:spAutoFit/>
          </a:bodyPr>
          <a:lstStyle/>
          <a:p>
            <a:pPr marL="12700">
              <a:lnSpc>
                <a:spcPct val="100000"/>
              </a:lnSpc>
            </a:pPr>
            <a:r>
              <a:rPr sz="2200" spc="-5" dirty="0" smtClean="0">
                <a:solidFill>
                  <a:srgbClr val="0000CC"/>
                </a:solidFill>
                <a:latin typeface="Arial"/>
                <a:cs typeface="Arial"/>
              </a:rPr>
              <a:t>Energ</a:t>
            </a:r>
            <a:r>
              <a:rPr sz="2200" dirty="0" smtClean="0">
                <a:solidFill>
                  <a:srgbClr val="0000CC"/>
                </a:solidFill>
                <a:latin typeface="Arial"/>
                <a:cs typeface="Arial"/>
              </a:rPr>
              <a:t>y</a:t>
            </a:r>
            <a:r>
              <a:rPr sz="2200" spc="-5" dirty="0" smtClean="0">
                <a:solidFill>
                  <a:srgbClr val="0000CC"/>
                </a:solidFill>
                <a:latin typeface="Arial"/>
                <a:cs typeface="Arial"/>
              </a:rPr>
              <a:t> </a:t>
            </a:r>
            <a:r>
              <a:rPr sz="2200" spc="-5" dirty="0">
                <a:solidFill>
                  <a:srgbClr val="0000CC"/>
                </a:solidFill>
                <a:latin typeface="Arial"/>
                <a:cs typeface="Arial"/>
              </a:rPr>
              <a:t>Transpor</a:t>
            </a:r>
            <a:r>
              <a:rPr sz="2200" dirty="0">
                <a:solidFill>
                  <a:srgbClr val="0000CC"/>
                </a:solidFill>
                <a:latin typeface="Arial"/>
                <a:cs typeface="Arial"/>
              </a:rPr>
              <a:t>t</a:t>
            </a:r>
            <a:r>
              <a:rPr sz="2200" spc="-5" dirty="0">
                <a:solidFill>
                  <a:srgbClr val="0000CC"/>
                </a:solidFill>
                <a:latin typeface="Arial"/>
                <a:cs typeface="Arial"/>
              </a:rPr>
              <a:t> an</a:t>
            </a:r>
            <a:r>
              <a:rPr sz="2200" dirty="0">
                <a:solidFill>
                  <a:srgbClr val="0000CC"/>
                </a:solidFill>
                <a:latin typeface="Arial"/>
                <a:cs typeface="Arial"/>
              </a:rPr>
              <a:t>d</a:t>
            </a:r>
            <a:r>
              <a:rPr sz="2200" spc="-5" dirty="0">
                <a:solidFill>
                  <a:srgbClr val="0000CC"/>
                </a:solidFill>
                <a:latin typeface="Arial"/>
                <a:cs typeface="Arial"/>
              </a:rPr>
              <a:t> th</a:t>
            </a:r>
            <a:r>
              <a:rPr sz="2200" dirty="0">
                <a:solidFill>
                  <a:srgbClr val="0000CC"/>
                </a:solidFill>
                <a:latin typeface="Arial"/>
                <a:cs typeface="Arial"/>
              </a:rPr>
              <a:t>e</a:t>
            </a:r>
            <a:r>
              <a:rPr sz="2200" spc="-5" dirty="0">
                <a:solidFill>
                  <a:srgbClr val="0000CC"/>
                </a:solidFill>
                <a:latin typeface="Arial"/>
                <a:cs typeface="Arial"/>
              </a:rPr>
              <a:t> Poyntin</a:t>
            </a:r>
            <a:r>
              <a:rPr sz="2200" dirty="0">
                <a:solidFill>
                  <a:srgbClr val="0000CC"/>
                </a:solidFill>
                <a:latin typeface="Arial"/>
                <a:cs typeface="Arial"/>
              </a:rPr>
              <a:t>g</a:t>
            </a:r>
            <a:r>
              <a:rPr sz="2200" spc="-5" dirty="0">
                <a:solidFill>
                  <a:srgbClr val="0000CC"/>
                </a:solidFill>
                <a:latin typeface="Arial"/>
                <a:cs typeface="Arial"/>
              </a:rPr>
              <a:t> Vector</a:t>
            </a:r>
            <a:endParaRPr sz="2200" dirty="0">
              <a:latin typeface="Arial"/>
              <a:cs typeface="Arial"/>
            </a:endParaRPr>
          </a:p>
          <a:p>
            <a:pPr marL="145415" marR="110489" algn="just">
              <a:lnSpc>
                <a:spcPct val="100000"/>
              </a:lnSpc>
              <a:spcBef>
                <a:spcPts val="1835"/>
              </a:spcBef>
            </a:pPr>
            <a:r>
              <a:rPr sz="1650" dirty="0">
                <a:latin typeface="Arial"/>
                <a:cs typeface="Arial"/>
              </a:rPr>
              <a:t>The energy density of the electric and magnetic fields in free space are given.</a:t>
            </a:r>
          </a:p>
        </p:txBody>
      </p:sp>
      <p:sp>
        <p:nvSpPr>
          <p:cNvPr id="4" name="object 4"/>
          <p:cNvSpPr txBox="1"/>
          <p:nvPr/>
        </p:nvSpPr>
        <p:spPr>
          <a:xfrm>
            <a:off x="1046771" y="3078028"/>
            <a:ext cx="3381375" cy="236220"/>
          </a:xfrm>
          <a:prstGeom prst="rect">
            <a:avLst/>
          </a:prstGeom>
        </p:spPr>
        <p:txBody>
          <a:bodyPr vert="horz" wrap="square" lIns="0" tIns="0" rIns="0" bIns="0" rtlCol="0">
            <a:spAutoFit/>
          </a:bodyPr>
          <a:lstStyle/>
          <a:p>
            <a:pPr marL="12700">
              <a:lnSpc>
                <a:spcPct val="100000"/>
              </a:lnSpc>
            </a:pPr>
            <a:r>
              <a:rPr sz="1650" dirty="0">
                <a:latin typeface="Arial"/>
                <a:cs typeface="Arial"/>
              </a:rPr>
              <a:t>The total energy density is therefore</a:t>
            </a:r>
            <a:endParaRPr sz="1650">
              <a:latin typeface="Arial"/>
              <a:cs typeface="Arial"/>
            </a:endParaRPr>
          </a:p>
        </p:txBody>
      </p:sp>
      <p:sp>
        <p:nvSpPr>
          <p:cNvPr id="5" name="object 5"/>
          <p:cNvSpPr/>
          <p:nvPr/>
        </p:nvSpPr>
        <p:spPr>
          <a:xfrm>
            <a:off x="2790609" y="1971573"/>
            <a:ext cx="125730" cy="0"/>
          </a:xfrm>
          <a:custGeom>
            <a:avLst/>
            <a:gdLst/>
            <a:ahLst/>
            <a:cxnLst/>
            <a:rect l="l" t="t" r="r" b="b"/>
            <a:pathLst>
              <a:path w="125730">
                <a:moveTo>
                  <a:pt x="0" y="0"/>
                </a:moveTo>
                <a:lnTo>
                  <a:pt x="125120" y="0"/>
                </a:lnTo>
              </a:path>
            </a:pathLst>
          </a:custGeom>
          <a:ln w="8623">
            <a:solidFill>
              <a:srgbClr val="000000"/>
            </a:solidFill>
          </a:ln>
        </p:spPr>
        <p:txBody>
          <a:bodyPr wrap="square" lIns="0" tIns="0" rIns="0" bIns="0" rtlCol="0"/>
          <a:lstStyle/>
          <a:p>
            <a:endParaRPr/>
          </a:p>
        </p:txBody>
      </p:sp>
      <p:sp>
        <p:nvSpPr>
          <p:cNvPr id="6" name="object 6"/>
          <p:cNvSpPr/>
          <p:nvPr/>
        </p:nvSpPr>
        <p:spPr>
          <a:xfrm>
            <a:off x="3917188" y="1971573"/>
            <a:ext cx="342265" cy="0"/>
          </a:xfrm>
          <a:custGeom>
            <a:avLst/>
            <a:gdLst/>
            <a:ahLst/>
            <a:cxnLst/>
            <a:rect l="l" t="t" r="r" b="b"/>
            <a:pathLst>
              <a:path w="342264">
                <a:moveTo>
                  <a:pt x="0" y="0"/>
                </a:moveTo>
                <a:lnTo>
                  <a:pt x="341706" y="0"/>
                </a:lnTo>
              </a:path>
            </a:pathLst>
          </a:custGeom>
          <a:ln w="8623">
            <a:solidFill>
              <a:srgbClr val="000000"/>
            </a:solidFill>
          </a:ln>
        </p:spPr>
        <p:txBody>
          <a:bodyPr wrap="square" lIns="0" tIns="0" rIns="0" bIns="0" rtlCol="0"/>
          <a:lstStyle/>
          <a:p>
            <a:endParaRPr/>
          </a:p>
        </p:txBody>
      </p:sp>
      <p:sp>
        <p:nvSpPr>
          <p:cNvPr id="7" name="object 7"/>
          <p:cNvSpPr/>
          <p:nvPr/>
        </p:nvSpPr>
        <p:spPr>
          <a:xfrm>
            <a:off x="3666959" y="2775369"/>
            <a:ext cx="26670" cy="15875"/>
          </a:xfrm>
          <a:custGeom>
            <a:avLst/>
            <a:gdLst/>
            <a:ahLst/>
            <a:cxnLst/>
            <a:rect l="l" t="t" r="r" b="b"/>
            <a:pathLst>
              <a:path w="26670" h="15875">
                <a:moveTo>
                  <a:pt x="0" y="15252"/>
                </a:moveTo>
                <a:lnTo>
                  <a:pt x="26288" y="0"/>
                </a:lnTo>
              </a:path>
            </a:pathLst>
          </a:custGeom>
          <a:ln w="8623">
            <a:solidFill>
              <a:srgbClr val="000000"/>
            </a:solidFill>
          </a:ln>
        </p:spPr>
        <p:txBody>
          <a:bodyPr wrap="square" lIns="0" tIns="0" rIns="0" bIns="0" rtlCol="0"/>
          <a:lstStyle/>
          <a:p>
            <a:endParaRPr/>
          </a:p>
        </p:txBody>
      </p:sp>
      <p:sp>
        <p:nvSpPr>
          <p:cNvPr id="8" name="object 8"/>
          <p:cNvSpPr/>
          <p:nvPr/>
        </p:nvSpPr>
        <p:spPr>
          <a:xfrm>
            <a:off x="3693248" y="2780106"/>
            <a:ext cx="38735" cy="90170"/>
          </a:xfrm>
          <a:custGeom>
            <a:avLst/>
            <a:gdLst/>
            <a:ahLst/>
            <a:cxnLst/>
            <a:rect l="l" t="t" r="r" b="b"/>
            <a:pathLst>
              <a:path w="38735" h="90169">
                <a:moveTo>
                  <a:pt x="0" y="0"/>
                </a:moveTo>
                <a:lnTo>
                  <a:pt x="38366" y="89890"/>
                </a:lnTo>
              </a:path>
            </a:pathLst>
          </a:custGeom>
          <a:ln w="17246">
            <a:solidFill>
              <a:srgbClr val="000000"/>
            </a:solidFill>
          </a:ln>
        </p:spPr>
        <p:txBody>
          <a:bodyPr wrap="square" lIns="0" tIns="0" rIns="0" bIns="0" rtlCol="0"/>
          <a:lstStyle/>
          <a:p>
            <a:endParaRPr/>
          </a:p>
        </p:txBody>
      </p:sp>
      <p:sp>
        <p:nvSpPr>
          <p:cNvPr id="9" name="object 9"/>
          <p:cNvSpPr/>
          <p:nvPr/>
        </p:nvSpPr>
        <p:spPr>
          <a:xfrm>
            <a:off x="3735832" y="2610307"/>
            <a:ext cx="455295" cy="259715"/>
          </a:xfrm>
          <a:custGeom>
            <a:avLst/>
            <a:gdLst/>
            <a:ahLst/>
            <a:cxnLst/>
            <a:rect l="l" t="t" r="r" b="b"/>
            <a:pathLst>
              <a:path w="455295" h="259714">
                <a:moveTo>
                  <a:pt x="0" y="259689"/>
                </a:moveTo>
                <a:lnTo>
                  <a:pt x="50990" y="0"/>
                </a:lnTo>
                <a:lnTo>
                  <a:pt x="455256" y="0"/>
                </a:lnTo>
              </a:path>
            </a:pathLst>
          </a:custGeom>
          <a:ln w="8623">
            <a:solidFill>
              <a:srgbClr val="000000"/>
            </a:solidFill>
          </a:ln>
        </p:spPr>
        <p:txBody>
          <a:bodyPr wrap="square" lIns="0" tIns="0" rIns="0" bIns="0" rtlCol="0"/>
          <a:lstStyle/>
          <a:p>
            <a:endParaRPr/>
          </a:p>
        </p:txBody>
      </p:sp>
      <p:sp>
        <p:nvSpPr>
          <p:cNvPr id="10" name="object 10"/>
          <p:cNvSpPr/>
          <p:nvPr/>
        </p:nvSpPr>
        <p:spPr>
          <a:xfrm>
            <a:off x="3645408" y="2579814"/>
            <a:ext cx="563245" cy="0"/>
          </a:xfrm>
          <a:custGeom>
            <a:avLst/>
            <a:gdLst/>
            <a:ahLst/>
            <a:cxnLst/>
            <a:rect l="l" t="t" r="r" b="b"/>
            <a:pathLst>
              <a:path w="563245">
                <a:moveTo>
                  <a:pt x="0" y="0"/>
                </a:moveTo>
                <a:lnTo>
                  <a:pt x="563029" y="0"/>
                </a:lnTo>
              </a:path>
            </a:pathLst>
          </a:custGeom>
          <a:ln w="8623">
            <a:solidFill>
              <a:srgbClr val="000000"/>
            </a:solidFill>
          </a:ln>
        </p:spPr>
        <p:txBody>
          <a:bodyPr wrap="square" lIns="0" tIns="0" rIns="0" bIns="0" rtlCol="0"/>
          <a:lstStyle/>
          <a:p>
            <a:endParaRPr/>
          </a:p>
        </p:txBody>
      </p:sp>
      <p:sp>
        <p:nvSpPr>
          <p:cNvPr id="11" name="object 11"/>
          <p:cNvSpPr txBox="1"/>
          <p:nvPr/>
        </p:nvSpPr>
        <p:spPr>
          <a:xfrm>
            <a:off x="4237799" y="2448961"/>
            <a:ext cx="1243330" cy="271780"/>
          </a:xfrm>
          <a:prstGeom prst="rect">
            <a:avLst/>
          </a:prstGeom>
        </p:spPr>
        <p:txBody>
          <a:bodyPr vert="horz" wrap="square" lIns="0" tIns="0" rIns="0" bIns="0" rtlCol="0">
            <a:spAutoFit/>
          </a:bodyPr>
          <a:lstStyle/>
          <a:p>
            <a:pPr marL="12700">
              <a:lnSpc>
                <a:spcPct val="100000"/>
              </a:lnSpc>
              <a:tabLst>
                <a:tab pos="281305" algn="l"/>
                <a:tab pos="624840" algn="l"/>
              </a:tabLst>
            </a:pPr>
            <a:r>
              <a:rPr sz="1600" i="1" spc="15" dirty="0">
                <a:latin typeface="Times New Roman"/>
                <a:cs typeface="Times New Roman"/>
              </a:rPr>
              <a:t>B	</a:t>
            </a:r>
            <a:r>
              <a:rPr sz="1600" spc="15" dirty="0">
                <a:latin typeface="Symbol"/>
                <a:cs typeface="Symbol"/>
              </a:rPr>
              <a:t></a:t>
            </a:r>
            <a:r>
              <a:rPr sz="1600" spc="15" dirty="0">
                <a:latin typeface="Times New Roman"/>
                <a:cs typeface="Times New Roman"/>
              </a:rPr>
              <a:t>	</a:t>
            </a:r>
            <a:r>
              <a:rPr sz="1600" i="1" spc="80" dirty="0">
                <a:latin typeface="Times New Roman"/>
                <a:cs typeface="Times New Roman"/>
              </a:rPr>
              <a:t>u</a:t>
            </a:r>
            <a:r>
              <a:rPr sz="1425" i="1" baseline="-23391" dirty="0">
                <a:latin typeface="Times New Roman"/>
                <a:cs typeface="Times New Roman"/>
              </a:rPr>
              <a:t>E  </a:t>
            </a:r>
            <a:r>
              <a:rPr sz="1425" i="1" spc="-172" baseline="-23391" dirty="0">
                <a:latin typeface="Times New Roman"/>
                <a:cs typeface="Times New Roman"/>
              </a:rPr>
              <a:t> </a:t>
            </a:r>
            <a:r>
              <a:rPr sz="1600" spc="5" dirty="0">
                <a:latin typeface="Symbol"/>
                <a:cs typeface="Symbol"/>
              </a:rPr>
              <a:t></a:t>
            </a:r>
            <a:r>
              <a:rPr sz="1600" spc="-70" dirty="0">
                <a:latin typeface="Times New Roman"/>
                <a:cs typeface="Times New Roman"/>
              </a:rPr>
              <a:t> </a:t>
            </a:r>
            <a:r>
              <a:rPr sz="1600" i="1" spc="80" dirty="0">
                <a:latin typeface="Times New Roman"/>
                <a:cs typeface="Times New Roman"/>
              </a:rPr>
              <a:t>u</a:t>
            </a:r>
            <a:r>
              <a:rPr sz="1425" i="1" baseline="-23391" dirty="0">
                <a:latin typeface="Times New Roman"/>
                <a:cs typeface="Times New Roman"/>
              </a:rPr>
              <a:t>B</a:t>
            </a:r>
            <a:endParaRPr sz="1425" baseline="-23391">
              <a:latin typeface="Times New Roman"/>
              <a:cs typeface="Times New Roman"/>
            </a:endParaRPr>
          </a:p>
        </p:txBody>
      </p:sp>
      <p:sp>
        <p:nvSpPr>
          <p:cNvPr id="12" name="object 12"/>
          <p:cNvSpPr txBox="1"/>
          <p:nvPr/>
        </p:nvSpPr>
        <p:spPr>
          <a:xfrm>
            <a:off x="3592749" y="1965091"/>
            <a:ext cx="99695" cy="146685"/>
          </a:xfrm>
          <a:prstGeom prst="rect">
            <a:avLst/>
          </a:prstGeom>
        </p:spPr>
        <p:txBody>
          <a:bodyPr vert="horz" wrap="square" lIns="0" tIns="0" rIns="0" bIns="0" rtlCol="0">
            <a:spAutoFit/>
          </a:bodyPr>
          <a:lstStyle/>
          <a:p>
            <a:pPr marL="12700">
              <a:lnSpc>
                <a:spcPct val="100000"/>
              </a:lnSpc>
            </a:pPr>
            <a:r>
              <a:rPr sz="950" i="1" dirty="0">
                <a:latin typeface="Times New Roman"/>
                <a:cs typeface="Times New Roman"/>
              </a:rPr>
              <a:t>B</a:t>
            </a:r>
            <a:endParaRPr sz="950">
              <a:latin typeface="Times New Roman"/>
              <a:cs typeface="Times New Roman"/>
            </a:endParaRPr>
          </a:p>
        </p:txBody>
      </p:sp>
      <p:sp>
        <p:nvSpPr>
          <p:cNvPr id="13" name="object 13"/>
          <p:cNvSpPr txBox="1"/>
          <p:nvPr/>
        </p:nvSpPr>
        <p:spPr>
          <a:xfrm>
            <a:off x="2349475" y="1830525"/>
            <a:ext cx="1259840" cy="281305"/>
          </a:xfrm>
          <a:prstGeom prst="rect">
            <a:avLst/>
          </a:prstGeom>
        </p:spPr>
        <p:txBody>
          <a:bodyPr vert="horz" wrap="square" lIns="0" tIns="0" rIns="0" bIns="0" rtlCol="0">
            <a:spAutoFit/>
          </a:bodyPr>
          <a:lstStyle/>
          <a:p>
            <a:pPr marL="12700">
              <a:lnSpc>
                <a:spcPct val="100000"/>
              </a:lnSpc>
              <a:tabLst>
                <a:tab pos="591820" algn="l"/>
              </a:tabLst>
            </a:pPr>
            <a:r>
              <a:rPr sz="1600" i="1" spc="80" dirty="0">
                <a:latin typeface="Times New Roman"/>
                <a:cs typeface="Times New Roman"/>
              </a:rPr>
              <a:t>u</a:t>
            </a:r>
            <a:r>
              <a:rPr sz="1425" i="1" baseline="-23391" dirty="0">
                <a:latin typeface="Times New Roman"/>
                <a:cs typeface="Times New Roman"/>
              </a:rPr>
              <a:t>E  </a:t>
            </a:r>
            <a:r>
              <a:rPr sz="1425" i="1" spc="-172" baseline="-23391" dirty="0">
                <a:latin typeface="Times New Roman"/>
                <a:cs typeface="Times New Roman"/>
              </a:rPr>
              <a:t> </a:t>
            </a:r>
            <a:r>
              <a:rPr sz="1600" spc="5" dirty="0">
                <a:latin typeface="Symbol"/>
                <a:cs typeface="Symbol"/>
              </a:rPr>
              <a:t></a:t>
            </a:r>
            <a:r>
              <a:rPr sz="1600" dirty="0">
                <a:latin typeface="Times New Roman"/>
                <a:cs typeface="Times New Roman"/>
              </a:rPr>
              <a:t>	</a:t>
            </a:r>
            <a:r>
              <a:rPr sz="1700" i="1" spc="-40" dirty="0">
                <a:latin typeface="Symbol"/>
                <a:cs typeface="Symbol"/>
              </a:rPr>
              <a:t></a:t>
            </a:r>
            <a:r>
              <a:rPr sz="1700" i="1" dirty="0">
                <a:latin typeface="Times New Roman"/>
                <a:cs typeface="Times New Roman"/>
              </a:rPr>
              <a:t> </a:t>
            </a:r>
            <a:r>
              <a:rPr sz="1700" i="1" spc="-95" dirty="0">
                <a:latin typeface="Times New Roman"/>
                <a:cs typeface="Times New Roman"/>
              </a:rPr>
              <a:t> </a:t>
            </a:r>
            <a:r>
              <a:rPr sz="1600" i="1" spc="15" dirty="0">
                <a:latin typeface="Times New Roman"/>
                <a:cs typeface="Times New Roman"/>
              </a:rPr>
              <a:t>E</a:t>
            </a:r>
            <a:r>
              <a:rPr sz="1600" i="1" dirty="0">
                <a:latin typeface="Times New Roman"/>
                <a:cs typeface="Times New Roman"/>
              </a:rPr>
              <a:t> </a:t>
            </a:r>
            <a:r>
              <a:rPr sz="1600" i="1" spc="-35" dirty="0">
                <a:latin typeface="Times New Roman"/>
                <a:cs typeface="Times New Roman"/>
              </a:rPr>
              <a:t> </a:t>
            </a:r>
            <a:r>
              <a:rPr sz="1600" spc="5" dirty="0">
                <a:latin typeface="Times New Roman"/>
                <a:cs typeface="Times New Roman"/>
              </a:rPr>
              <a:t>;</a:t>
            </a:r>
            <a:r>
              <a:rPr sz="1600" dirty="0">
                <a:latin typeface="Times New Roman"/>
                <a:cs typeface="Times New Roman"/>
              </a:rPr>
              <a:t> </a:t>
            </a:r>
            <a:r>
              <a:rPr sz="1600" spc="-160" dirty="0">
                <a:latin typeface="Times New Roman"/>
                <a:cs typeface="Times New Roman"/>
              </a:rPr>
              <a:t> </a:t>
            </a:r>
            <a:r>
              <a:rPr sz="1600" i="1" spc="15" dirty="0">
                <a:latin typeface="Times New Roman"/>
                <a:cs typeface="Times New Roman"/>
              </a:rPr>
              <a:t>u</a:t>
            </a:r>
            <a:endParaRPr sz="1600">
              <a:latin typeface="Times New Roman"/>
              <a:cs typeface="Times New Roman"/>
            </a:endParaRPr>
          </a:p>
        </p:txBody>
      </p:sp>
      <p:sp>
        <p:nvSpPr>
          <p:cNvPr id="14" name="object 14"/>
          <p:cNvSpPr txBox="1"/>
          <p:nvPr/>
        </p:nvSpPr>
        <p:spPr>
          <a:xfrm>
            <a:off x="2346301" y="2448961"/>
            <a:ext cx="1260475" cy="236220"/>
          </a:xfrm>
          <a:prstGeom prst="rect">
            <a:avLst/>
          </a:prstGeom>
        </p:spPr>
        <p:txBody>
          <a:bodyPr vert="horz" wrap="square" lIns="0" tIns="0" rIns="0" bIns="0" rtlCol="0">
            <a:spAutoFit/>
          </a:bodyPr>
          <a:lstStyle/>
          <a:p>
            <a:pPr marL="12700">
              <a:lnSpc>
                <a:spcPct val="100000"/>
              </a:lnSpc>
            </a:pPr>
            <a:r>
              <a:rPr sz="1600" spc="10" dirty="0">
                <a:latin typeface="Times New Roman"/>
                <a:cs typeface="Times New Roman"/>
              </a:rPr>
              <a:t>Since</a:t>
            </a:r>
            <a:r>
              <a:rPr sz="1600" spc="-25" dirty="0">
                <a:latin typeface="Times New Roman"/>
                <a:cs typeface="Times New Roman"/>
              </a:rPr>
              <a:t> </a:t>
            </a:r>
            <a:r>
              <a:rPr sz="1600" i="1" spc="15" dirty="0">
                <a:latin typeface="Times New Roman"/>
                <a:cs typeface="Times New Roman"/>
              </a:rPr>
              <a:t>E</a:t>
            </a:r>
            <a:r>
              <a:rPr sz="1600" i="1" spc="55" dirty="0">
                <a:latin typeface="Times New Roman"/>
                <a:cs typeface="Times New Roman"/>
              </a:rPr>
              <a:t> </a:t>
            </a:r>
            <a:r>
              <a:rPr sz="1600" spc="5" dirty="0">
                <a:latin typeface="Symbol"/>
                <a:cs typeface="Symbol"/>
              </a:rPr>
              <a:t></a:t>
            </a:r>
            <a:r>
              <a:rPr sz="1600" spc="-45" dirty="0">
                <a:latin typeface="Times New Roman"/>
                <a:cs typeface="Times New Roman"/>
              </a:rPr>
              <a:t> </a:t>
            </a:r>
            <a:r>
              <a:rPr sz="1600" i="1" spc="15" dirty="0">
                <a:latin typeface="Times New Roman"/>
                <a:cs typeface="Times New Roman"/>
              </a:rPr>
              <a:t>cB</a:t>
            </a:r>
            <a:r>
              <a:rPr sz="1600" i="1" spc="-5" dirty="0">
                <a:latin typeface="Times New Roman"/>
                <a:cs typeface="Times New Roman"/>
              </a:rPr>
              <a:t> </a:t>
            </a:r>
            <a:r>
              <a:rPr sz="1600" spc="5" dirty="0">
                <a:latin typeface="Symbol"/>
                <a:cs typeface="Symbol"/>
              </a:rPr>
              <a:t></a:t>
            </a:r>
            <a:endParaRPr sz="1600">
              <a:latin typeface="Symbol"/>
              <a:cs typeface="Symbol"/>
            </a:endParaRPr>
          </a:p>
        </p:txBody>
      </p:sp>
      <p:sp>
        <p:nvSpPr>
          <p:cNvPr id="15" name="object 15"/>
          <p:cNvSpPr txBox="1"/>
          <p:nvPr/>
        </p:nvSpPr>
        <p:spPr>
          <a:xfrm>
            <a:off x="3738903" y="1840190"/>
            <a:ext cx="701675" cy="236220"/>
          </a:xfrm>
          <a:prstGeom prst="rect">
            <a:avLst/>
          </a:prstGeom>
        </p:spPr>
        <p:txBody>
          <a:bodyPr vert="horz" wrap="square" lIns="0" tIns="0" rIns="0" bIns="0" rtlCol="0">
            <a:spAutoFit/>
          </a:bodyPr>
          <a:lstStyle/>
          <a:p>
            <a:pPr marL="12700">
              <a:lnSpc>
                <a:spcPct val="100000"/>
              </a:lnSpc>
              <a:tabLst>
                <a:tab pos="561975" algn="l"/>
              </a:tabLst>
            </a:pPr>
            <a:r>
              <a:rPr sz="1600" spc="5" dirty="0">
                <a:latin typeface="Symbol"/>
                <a:cs typeface="Symbol"/>
              </a:rPr>
              <a:t></a:t>
            </a:r>
            <a:r>
              <a:rPr sz="1600" spc="5" dirty="0">
                <a:latin typeface="Times New Roman"/>
                <a:cs typeface="Times New Roman"/>
              </a:rPr>
              <a:t>	</a:t>
            </a:r>
            <a:r>
              <a:rPr sz="1600" i="1" spc="15" dirty="0">
                <a:latin typeface="Times New Roman"/>
                <a:cs typeface="Times New Roman"/>
              </a:rPr>
              <a:t>B</a:t>
            </a:r>
            <a:endParaRPr sz="1600">
              <a:latin typeface="Times New Roman"/>
              <a:cs typeface="Times New Roman"/>
            </a:endParaRPr>
          </a:p>
        </p:txBody>
      </p:sp>
      <p:sp>
        <p:nvSpPr>
          <p:cNvPr id="16" name="object 16"/>
          <p:cNvSpPr txBox="1"/>
          <p:nvPr/>
        </p:nvSpPr>
        <p:spPr>
          <a:xfrm>
            <a:off x="3861906" y="2321369"/>
            <a:ext cx="129539" cy="233045"/>
          </a:xfrm>
          <a:prstGeom prst="rect">
            <a:avLst/>
          </a:prstGeom>
        </p:spPr>
        <p:txBody>
          <a:bodyPr vert="horz" wrap="square" lIns="0" tIns="0" rIns="0" bIns="0" rtlCol="0">
            <a:spAutoFit/>
          </a:bodyPr>
          <a:lstStyle/>
          <a:p>
            <a:pPr marL="12700">
              <a:lnSpc>
                <a:spcPct val="100000"/>
              </a:lnSpc>
            </a:pPr>
            <a:r>
              <a:rPr sz="1600" spc="15" dirty="0">
                <a:latin typeface="Times New Roman"/>
                <a:cs typeface="Times New Roman"/>
              </a:rPr>
              <a:t>1</a:t>
            </a:r>
            <a:endParaRPr sz="1600">
              <a:latin typeface="Times New Roman"/>
              <a:cs typeface="Times New Roman"/>
            </a:endParaRPr>
          </a:p>
        </p:txBody>
      </p:sp>
      <p:sp>
        <p:nvSpPr>
          <p:cNvPr id="17" name="object 17"/>
          <p:cNvSpPr txBox="1"/>
          <p:nvPr/>
        </p:nvSpPr>
        <p:spPr>
          <a:xfrm>
            <a:off x="3918149" y="1992435"/>
            <a:ext cx="322580" cy="281305"/>
          </a:xfrm>
          <a:prstGeom prst="rect">
            <a:avLst/>
          </a:prstGeom>
        </p:spPr>
        <p:txBody>
          <a:bodyPr vert="horz" wrap="square" lIns="0" tIns="0" rIns="0" bIns="0" rtlCol="0">
            <a:spAutoFit/>
          </a:bodyPr>
          <a:lstStyle/>
          <a:p>
            <a:pPr marL="12700">
              <a:lnSpc>
                <a:spcPct val="100000"/>
              </a:lnSpc>
            </a:pPr>
            <a:r>
              <a:rPr sz="1600" spc="65" dirty="0">
                <a:latin typeface="Times New Roman"/>
                <a:cs typeface="Times New Roman"/>
              </a:rPr>
              <a:t>2</a:t>
            </a:r>
            <a:r>
              <a:rPr sz="1700" i="1" spc="10" dirty="0">
                <a:latin typeface="Symbol"/>
                <a:cs typeface="Symbol"/>
              </a:rPr>
              <a:t></a:t>
            </a:r>
            <a:r>
              <a:rPr sz="1425" baseline="-23391" dirty="0">
                <a:latin typeface="Times New Roman"/>
                <a:cs typeface="Times New Roman"/>
              </a:rPr>
              <a:t>0</a:t>
            </a:r>
            <a:endParaRPr sz="1425" baseline="-23391">
              <a:latin typeface="Times New Roman"/>
              <a:cs typeface="Times New Roman"/>
            </a:endParaRPr>
          </a:p>
        </p:txBody>
      </p:sp>
      <p:sp>
        <p:nvSpPr>
          <p:cNvPr id="18" name="object 18"/>
          <p:cNvSpPr txBox="1"/>
          <p:nvPr/>
        </p:nvSpPr>
        <p:spPr>
          <a:xfrm>
            <a:off x="2788415" y="1713116"/>
            <a:ext cx="1363980" cy="233045"/>
          </a:xfrm>
          <a:prstGeom prst="rect">
            <a:avLst/>
          </a:prstGeom>
        </p:spPr>
        <p:txBody>
          <a:bodyPr vert="horz" wrap="square" lIns="0" tIns="0" rIns="0" bIns="0" rtlCol="0">
            <a:spAutoFit/>
          </a:bodyPr>
          <a:lstStyle/>
          <a:p>
            <a:pPr marL="12700">
              <a:lnSpc>
                <a:spcPct val="100000"/>
              </a:lnSpc>
              <a:tabLst>
                <a:tab pos="1246505" algn="l"/>
              </a:tabLst>
            </a:pPr>
            <a:r>
              <a:rPr sz="1600" spc="15" dirty="0">
                <a:latin typeface="Times New Roman"/>
                <a:cs typeface="Times New Roman"/>
              </a:rPr>
              <a:t>1	1</a:t>
            </a:r>
            <a:endParaRPr sz="1600">
              <a:latin typeface="Times New Roman"/>
              <a:cs typeface="Times New Roman"/>
            </a:endParaRPr>
          </a:p>
        </p:txBody>
      </p:sp>
      <p:sp>
        <p:nvSpPr>
          <p:cNvPr id="19" name="object 19"/>
          <p:cNvSpPr txBox="1"/>
          <p:nvPr/>
        </p:nvSpPr>
        <p:spPr>
          <a:xfrm>
            <a:off x="2792086" y="2005411"/>
            <a:ext cx="129539" cy="233045"/>
          </a:xfrm>
          <a:prstGeom prst="rect">
            <a:avLst/>
          </a:prstGeom>
        </p:spPr>
        <p:txBody>
          <a:bodyPr vert="horz" wrap="square" lIns="0" tIns="0" rIns="0" bIns="0" rtlCol="0">
            <a:spAutoFit/>
          </a:bodyPr>
          <a:lstStyle/>
          <a:p>
            <a:pPr marL="12700">
              <a:lnSpc>
                <a:spcPct val="100000"/>
              </a:lnSpc>
            </a:pPr>
            <a:r>
              <a:rPr sz="1600" spc="15" dirty="0">
                <a:latin typeface="Times New Roman"/>
                <a:cs typeface="Times New Roman"/>
              </a:rPr>
              <a:t>2</a:t>
            </a:r>
            <a:endParaRPr sz="1600">
              <a:latin typeface="Times New Roman"/>
              <a:cs typeface="Times New Roman"/>
            </a:endParaRPr>
          </a:p>
        </p:txBody>
      </p:sp>
      <p:sp>
        <p:nvSpPr>
          <p:cNvPr id="20" name="object 20"/>
          <p:cNvSpPr txBox="1"/>
          <p:nvPr/>
        </p:nvSpPr>
        <p:spPr>
          <a:xfrm>
            <a:off x="3790417" y="2615392"/>
            <a:ext cx="382905" cy="281305"/>
          </a:xfrm>
          <a:prstGeom prst="rect">
            <a:avLst/>
          </a:prstGeom>
        </p:spPr>
        <p:txBody>
          <a:bodyPr vert="horz" wrap="square" lIns="0" tIns="0" rIns="0" bIns="0" rtlCol="0">
            <a:spAutoFit/>
          </a:bodyPr>
          <a:lstStyle/>
          <a:p>
            <a:pPr marL="12700">
              <a:lnSpc>
                <a:spcPct val="100000"/>
              </a:lnSpc>
            </a:pPr>
            <a:r>
              <a:rPr sz="1700" i="1" spc="10" dirty="0">
                <a:latin typeface="Symbol"/>
                <a:cs typeface="Symbol"/>
              </a:rPr>
              <a:t></a:t>
            </a:r>
            <a:r>
              <a:rPr sz="1425" baseline="-23391" dirty="0">
                <a:latin typeface="Times New Roman"/>
                <a:cs typeface="Times New Roman"/>
              </a:rPr>
              <a:t>0</a:t>
            </a:r>
            <a:r>
              <a:rPr sz="1700" i="1" spc="-40" dirty="0">
                <a:latin typeface="Symbol"/>
                <a:cs typeface="Symbol"/>
              </a:rPr>
              <a:t></a:t>
            </a:r>
            <a:r>
              <a:rPr sz="1700" i="1" spc="-280" dirty="0">
                <a:latin typeface="Times New Roman"/>
                <a:cs typeface="Times New Roman"/>
              </a:rPr>
              <a:t> </a:t>
            </a:r>
            <a:r>
              <a:rPr sz="1425" baseline="-23391" dirty="0">
                <a:latin typeface="Times New Roman"/>
                <a:cs typeface="Times New Roman"/>
              </a:rPr>
              <a:t>0</a:t>
            </a:r>
            <a:endParaRPr sz="1425" baseline="-23391">
              <a:latin typeface="Times New Roman"/>
              <a:cs typeface="Times New Roman"/>
            </a:endParaRPr>
          </a:p>
        </p:txBody>
      </p:sp>
      <p:sp>
        <p:nvSpPr>
          <p:cNvPr id="21" name="object 21"/>
          <p:cNvSpPr txBox="1"/>
          <p:nvPr/>
        </p:nvSpPr>
        <p:spPr>
          <a:xfrm>
            <a:off x="3263132" y="1820514"/>
            <a:ext cx="1252220" cy="146685"/>
          </a:xfrm>
          <a:prstGeom prst="rect">
            <a:avLst/>
          </a:prstGeom>
        </p:spPr>
        <p:txBody>
          <a:bodyPr vert="horz" wrap="square" lIns="0" tIns="0" rIns="0" bIns="0" rtlCol="0">
            <a:spAutoFit/>
          </a:bodyPr>
          <a:lstStyle/>
          <a:p>
            <a:pPr marL="12700">
              <a:lnSpc>
                <a:spcPct val="100000"/>
              </a:lnSpc>
              <a:tabLst>
                <a:tab pos="1178560" algn="l"/>
              </a:tabLst>
            </a:pPr>
            <a:r>
              <a:rPr sz="950" dirty="0">
                <a:latin typeface="Times New Roman"/>
                <a:cs typeface="Times New Roman"/>
              </a:rPr>
              <a:t>2	2</a:t>
            </a:r>
            <a:endParaRPr sz="950">
              <a:latin typeface="Times New Roman"/>
              <a:cs typeface="Times New Roman"/>
            </a:endParaRPr>
          </a:p>
        </p:txBody>
      </p:sp>
      <p:sp>
        <p:nvSpPr>
          <p:cNvPr id="22" name="object 22"/>
          <p:cNvSpPr txBox="1"/>
          <p:nvPr/>
        </p:nvSpPr>
        <p:spPr>
          <a:xfrm>
            <a:off x="3038658" y="1965083"/>
            <a:ext cx="86360" cy="146685"/>
          </a:xfrm>
          <a:prstGeom prst="rect">
            <a:avLst/>
          </a:prstGeom>
        </p:spPr>
        <p:txBody>
          <a:bodyPr vert="horz" wrap="square" lIns="0" tIns="0" rIns="0" bIns="0" rtlCol="0">
            <a:spAutoFit/>
          </a:bodyPr>
          <a:lstStyle/>
          <a:p>
            <a:pPr marL="12700">
              <a:lnSpc>
                <a:spcPct val="100000"/>
              </a:lnSpc>
            </a:pPr>
            <a:r>
              <a:rPr sz="950" dirty="0">
                <a:latin typeface="Times New Roman"/>
                <a:cs typeface="Times New Roman"/>
              </a:rPr>
              <a:t>0</a:t>
            </a:r>
            <a:endParaRPr sz="950">
              <a:latin typeface="Times New Roman"/>
              <a:cs typeface="Times New Roman"/>
            </a:endParaRPr>
          </a:p>
        </p:txBody>
      </p:sp>
      <p:sp>
        <p:nvSpPr>
          <p:cNvPr id="23" name="object 23"/>
          <p:cNvSpPr/>
          <p:nvPr/>
        </p:nvSpPr>
        <p:spPr>
          <a:xfrm>
            <a:off x="3485070" y="3812578"/>
            <a:ext cx="262255" cy="0"/>
          </a:xfrm>
          <a:custGeom>
            <a:avLst/>
            <a:gdLst/>
            <a:ahLst/>
            <a:cxnLst/>
            <a:rect l="l" t="t" r="r" b="b"/>
            <a:pathLst>
              <a:path w="262254">
                <a:moveTo>
                  <a:pt x="0" y="0"/>
                </a:moveTo>
                <a:lnTo>
                  <a:pt x="261797" y="0"/>
                </a:lnTo>
              </a:path>
            </a:pathLst>
          </a:custGeom>
          <a:ln w="8940">
            <a:solidFill>
              <a:srgbClr val="000000"/>
            </a:solidFill>
          </a:ln>
        </p:spPr>
        <p:txBody>
          <a:bodyPr wrap="square" lIns="0" tIns="0" rIns="0" bIns="0" rtlCol="0"/>
          <a:lstStyle/>
          <a:p>
            <a:endParaRPr/>
          </a:p>
        </p:txBody>
      </p:sp>
      <p:sp>
        <p:nvSpPr>
          <p:cNvPr id="24" name="object 24"/>
          <p:cNvSpPr/>
          <p:nvPr/>
        </p:nvSpPr>
        <p:spPr>
          <a:xfrm>
            <a:off x="4120108" y="3812578"/>
            <a:ext cx="243204" cy="0"/>
          </a:xfrm>
          <a:custGeom>
            <a:avLst/>
            <a:gdLst/>
            <a:ahLst/>
            <a:cxnLst/>
            <a:rect l="l" t="t" r="r" b="b"/>
            <a:pathLst>
              <a:path w="243204">
                <a:moveTo>
                  <a:pt x="0" y="0"/>
                </a:moveTo>
                <a:lnTo>
                  <a:pt x="242874" y="0"/>
                </a:lnTo>
              </a:path>
            </a:pathLst>
          </a:custGeom>
          <a:ln w="8940">
            <a:solidFill>
              <a:srgbClr val="000000"/>
            </a:solidFill>
          </a:ln>
        </p:spPr>
        <p:txBody>
          <a:bodyPr wrap="square" lIns="0" tIns="0" rIns="0" bIns="0" rtlCol="0"/>
          <a:lstStyle/>
          <a:p>
            <a:endParaRPr/>
          </a:p>
        </p:txBody>
      </p:sp>
      <p:sp>
        <p:nvSpPr>
          <p:cNvPr id="25" name="object 25"/>
          <p:cNvSpPr/>
          <p:nvPr/>
        </p:nvSpPr>
        <p:spPr>
          <a:xfrm>
            <a:off x="3979227" y="3880929"/>
            <a:ext cx="27940" cy="15875"/>
          </a:xfrm>
          <a:custGeom>
            <a:avLst/>
            <a:gdLst/>
            <a:ahLst/>
            <a:cxnLst/>
            <a:rect l="l" t="t" r="r" b="b"/>
            <a:pathLst>
              <a:path w="27939" h="15875">
                <a:moveTo>
                  <a:pt x="0" y="15760"/>
                </a:moveTo>
                <a:lnTo>
                  <a:pt x="27330" y="0"/>
                </a:lnTo>
              </a:path>
            </a:pathLst>
          </a:custGeom>
          <a:ln w="8940">
            <a:solidFill>
              <a:srgbClr val="000000"/>
            </a:solidFill>
          </a:ln>
        </p:spPr>
        <p:txBody>
          <a:bodyPr wrap="square" lIns="0" tIns="0" rIns="0" bIns="0" rtlCol="0"/>
          <a:lstStyle/>
          <a:p>
            <a:endParaRPr/>
          </a:p>
        </p:txBody>
      </p:sp>
      <p:sp>
        <p:nvSpPr>
          <p:cNvPr id="26" name="object 26"/>
          <p:cNvSpPr/>
          <p:nvPr/>
        </p:nvSpPr>
        <p:spPr>
          <a:xfrm>
            <a:off x="4006557" y="3885133"/>
            <a:ext cx="40005" cy="213995"/>
          </a:xfrm>
          <a:custGeom>
            <a:avLst/>
            <a:gdLst/>
            <a:ahLst/>
            <a:cxnLst/>
            <a:rect l="l" t="t" r="r" b="b"/>
            <a:pathLst>
              <a:path w="40004" h="213995">
                <a:moveTo>
                  <a:pt x="0" y="0"/>
                </a:moveTo>
                <a:lnTo>
                  <a:pt x="39954" y="213436"/>
                </a:lnTo>
              </a:path>
            </a:pathLst>
          </a:custGeom>
          <a:ln w="17881">
            <a:solidFill>
              <a:srgbClr val="000000"/>
            </a:solidFill>
          </a:ln>
        </p:spPr>
        <p:txBody>
          <a:bodyPr wrap="square" lIns="0" tIns="0" rIns="0" bIns="0" rtlCol="0"/>
          <a:lstStyle/>
          <a:p>
            <a:endParaRPr/>
          </a:p>
        </p:txBody>
      </p:sp>
      <p:sp>
        <p:nvSpPr>
          <p:cNvPr id="27" name="object 27"/>
          <p:cNvSpPr/>
          <p:nvPr/>
        </p:nvSpPr>
        <p:spPr>
          <a:xfrm>
            <a:off x="4050715" y="3525545"/>
            <a:ext cx="330200" cy="573405"/>
          </a:xfrm>
          <a:custGeom>
            <a:avLst/>
            <a:gdLst/>
            <a:ahLst/>
            <a:cxnLst/>
            <a:rect l="l" t="t" r="r" b="b"/>
            <a:pathLst>
              <a:path w="330200" h="573404">
                <a:moveTo>
                  <a:pt x="0" y="573024"/>
                </a:moveTo>
                <a:lnTo>
                  <a:pt x="52577" y="0"/>
                </a:lnTo>
                <a:lnTo>
                  <a:pt x="330149" y="0"/>
                </a:lnTo>
              </a:path>
            </a:pathLst>
          </a:custGeom>
          <a:ln w="8940">
            <a:solidFill>
              <a:srgbClr val="000000"/>
            </a:solidFill>
          </a:ln>
        </p:spPr>
        <p:txBody>
          <a:bodyPr wrap="square" lIns="0" tIns="0" rIns="0" bIns="0" rtlCol="0"/>
          <a:lstStyle/>
          <a:p>
            <a:endParaRPr/>
          </a:p>
        </p:txBody>
      </p:sp>
      <p:sp>
        <p:nvSpPr>
          <p:cNvPr id="28" name="object 28"/>
          <p:cNvSpPr txBox="1"/>
          <p:nvPr/>
        </p:nvSpPr>
        <p:spPr>
          <a:xfrm>
            <a:off x="4126862" y="3531566"/>
            <a:ext cx="533400" cy="389890"/>
          </a:xfrm>
          <a:prstGeom prst="rect">
            <a:avLst/>
          </a:prstGeom>
        </p:spPr>
        <p:txBody>
          <a:bodyPr vert="horz" wrap="square" lIns="0" tIns="0" rIns="0" bIns="0" rtlCol="0">
            <a:spAutoFit/>
          </a:bodyPr>
          <a:lstStyle/>
          <a:p>
            <a:pPr marL="12700">
              <a:lnSpc>
                <a:spcPct val="100000"/>
              </a:lnSpc>
            </a:pPr>
            <a:r>
              <a:rPr sz="2625" i="1" spc="-52" baseline="33333" dirty="0">
                <a:latin typeface="Symbol"/>
                <a:cs typeface="Symbol"/>
              </a:rPr>
              <a:t></a:t>
            </a:r>
            <a:r>
              <a:rPr sz="2625" i="1" spc="-427" baseline="33333" dirty="0">
                <a:latin typeface="Times New Roman"/>
                <a:cs typeface="Times New Roman"/>
              </a:rPr>
              <a:t> </a:t>
            </a:r>
            <a:r>
              <a:rPr sz="1425" spc="15" baseline="38011" dirty="0">
                <a:latin typeface="Times New Roman"/>
                <a:cs typeface="Times New Roman"/>
              </a:rPr>
              <a:t>0</a:t>
            </a:r>
            <a:r>
              <a:rPr sz="1425" baseline="38011" dirty="0">
                <a:latin typeface="Times New Roman"/>
                <a:cs typeface="Times New Roman"/>
              </a:rPr>
              <a:t> </a:t>
            </a:r>
            <a:r>
              <a:rPr sz="1425" spc="97" baseline="38011" dirty="0">
                <a:latin typeface="Times New Roman"/>
                <a:cs typeface="Times New Roman"/>
              </a:rPr>
              <a:t> </a:t>
            </a:r>
            <a:r>
              <a:rPr sz="1700" i="1" spc="-15" dirty="0">
                <a:latin typeface="Times New Roman"/>
                <a:cs typeface="Times New Roman"/>
              </a:rPr>
              <a:t>EB</a:t>
            </a:r>
            <a:endParaRPr sz="1700">
              <a:latin typeface="Times New Roman"/>
              <a:cs typeface="Times New Roman"/>
            </a:endParaRPr>
          </a:p>
        </p:txBody>
      </p:sp>
      <p:sp>
        <p:nvSpPr>
          <p:cNvPr id="29" name="object 29"/>
          <p:cNvSpPr txBox="1"/>
          <p:nvPr/>
        </p:nvSpPr>
        <p:spPr>
          <a:xfrm>
            <a:off x="2499790" y="3545549"/>
            <a:ext cx="1434465" cy="375920"/>
          </a:xfrm>
          <a:prstGeom prst="rect">
            <a:avLst/>
          </a:prstGeom>
        </p:spPr>
        <p:txBody>
          <a:bodyPr vert="horz" wrap="square" lIns="0" tIns="0" rIns="0" bIns="0" rtlCol="0">
            <a:spAutoFit/>
          </a:bodyPr>
          <a:lstStyle/>
          <a:p>
            <a:pPr marL="12700">
              <a:lnSpc>
                <a:spcPct val="100000"/>
              </a:lnSpc>
              <a:tabLst>
                <a:tab pos="1303655" algn="l"/>
              </a:tabLst>
            </a:pPr>
            <a:r>
              <a:rPr sz="1700" i="1" spc="-10" dirty="0">
                <a:latin typeface="Times New Roman"/>
                <a:cs typeface="Times New Roman"/>
              </a:rPr>
              <a:t>u</a:t>
            </a:r>
            <a:r>
              <a:rPr sz="1700" i="1" spc="25" dirty="0">
                <a:latin typeface="Times New Roman"/>
                <a:cs typeface="Times New Roman"/>
              </a:rPr>
              <a:t> </a:t>
            </a:r>
            <a:r>
              <a:rPr sz="1700" spc="-10" dirty="0">
                <a:latin typeface="Symbol"/>
                <a:cs typeface="Symbol"/>
              </a:rPr>
              <a:t></a:t>
            </a:r>
            <a:r>
              <a:rPr sz="1700" spc="-114" dirty="0">
                <a:latin typeface="Times New Roman"/>
                <a:cs typeface="Times New Roman"/>
              </a:rPr>
              <a:t> </a:t>
            </a:r>
            <a:r>
              <a:rPr sz="1750" i="1" spc="-35" dirty="0">
                <a:latin typeface="Symbol"/>
                <a:cs typeface="Symbol"/>
              </a:rPr>
              <a:t></a:t>
            </a:r>
            <a:r>
              <a:rPr sz="1750" i="1" dirty="0">
                <a:latin typeface="Times New Roman"/>
                <a:cs typeface="Times New Roman"/>
              </a:rPr>
              <a:t> </a:t>
            </a:r>
            <a:r>
              <a:rPr sz="1750" i="1" spc="-95" dirty="0">
                <a:latin typeface="Times New Roman"/>
                <a:cs typeface="Times New Roman"/>
              </a:rPr>
              <a:t> </a:t>
            </a:r>
            <a:r>
              <a:rPr sz="1700" i="1" spc="-15" dirty="0">
                <a:latin typeface="Times New Roman"/>
                <a:cs typeface="Times New Roman"/>
              </a:rPr>
              <a:t>E</a:t>
            </a:r>
            <a:r>
              <a:rPr sz="1700" i="1" spc="-254" dirty="0">
                <a:latin typeface="Times New Roman"/>
                <a:cs typeface="Times New Roman"/>
              </a:rPr>
              <a:t> </a:t>
            </a:r>
            <a:r>
              <a:rPr sz="1425" spc="15" baseline="43859" dirty="0">
                <a:latin typeface="Times New Roman"/>
                <a:cs typeface="Times New Roman"/>
              </a:rPr>
              <a:t>2</a:t>
            </a:r>
            <a:r>
              <a:rPr sz="1425" baseline="43859" dirty="0">
                <a:latin typeface="Times New Roman"/>
                <a:cs typeface="Times New Roman"/>
              </a:rPr>
              <a:t> </a:t>
            </a:r>
            <a:r>
              <a:rPr sz="1425" spc="120" baseline="43859" dirty="0">
                <a:latin typeface="Times New Roman"/>
                <a:cs typeface="Times New Roman"/>
              </a:rPr>
              <a:t> </a:t>
            </a:r>
            <a:r>
              <a:rPr sz="1700" spc="-10" dirty="0">
                <a:latin typeface="Symbol"/>
                <a:cs typeface="Symbol"/>
              </a:rPr>
              <a:t></a:t>
            </a:r>
            <a:r>
              <a:rPr sz="1700" spc="155" dirty="0">
                <a:latin typeface="Times New Roman"/>
                <a:cs typeface="Times New Roman"/>
              </a:rPr>
              <a:t> </a:t>
            </a:r>
            <a:r>
              <a:rPr sz="2550" i="1" spc="-22" baseline="34313" dirty="0">
                <a:latin typeface="Times New Roman"/>
                <a:cs typeface="Times New Roman"/>
              </a:rPr>
              <a:t>B</a:t>
            </a:r>
            <a:r>
              <a:rPr sz="2550" i="1" baseline="34313" dirty="0">
                <a:latin typeface="Times New Roman"/>
                <a:cs typeface="Times New Roman"/>
              </a:rPr>
              <a:t>	</a:t>
            </a:r>
            <a:r>
              <a:rPr sz="1700" spc="-10" dirty="0">
                <a:latin typeface="Symbol"/>
                <a:cs typeface="Symbol"/>
              </a:rPr>
              <a:t></a:t>
            </a:r>
            <a:endParaRPr sz="1700">
              <a:latin typeface="Symbol"/>
              <a:cs typeface="Symbol"/>
            </a:endParaRPr>
          </a:p>
        </p:txBody>
      </p:sp>
      <p:sp>
        <p:nvSpPr>
          <p:cNvPr id="30" name="object 30"/>
          <p:cNvSpPr txBox="1"/>
          <p:nvPr/>
        </p:nvSpPr>
        <p:spPr>
          <a:xfrm>
            <a:off x="4256189" y="3974518"/>
            <a:ext cx="88265" cy="151130"/>
          </a:xfrm>
          <a:prstGeom prst="rect">
            <a:avLst/>
          </a:prstGeom>
        </p:spPr>
        <p:txBody>
          <a:bodyPr vert="horz" wrap="square" lIns="0" tIns="0" rIns="0" bIns="0" rtlCol="0">
            <a:spAutoFit/>
          </a:bodyPr>
          <a:lstStyle/>
          <a:p>
            <a:pPr marL="12700">
              <a:lnSpc>
                <a:spcPct val="100000"/>
              </a:lnSpc>
            </a:pPr>
            <a:r>
              <a:rPr sz="950" spc="10" dirty="0">
                <a:latin typeface="Times New Roman"/>
                <a:cs typeface="Times New Roman"/>
              </a:rPr>
              <a:t>0</a:t>
            </a:r>
            <a:endParaRPr sz="950">
              <a:latin typeface="Times New Roman"/>
              <a:cs typeface="Times New Roman"/>
            </a:endParaRPr>
          </a:p>
        </p:txBody>
      </p:sp>
      <p:sp>
        <p:nvSpPr>
          <p:cNvPr id="31" name="object 31"/>
          <p:cNvSpPr txBox="1"/>
          <p:nvPr/>
        </p:nvSpPr>
        <p:spPr>
          <a:xfrm>
            <a:off x="3630599" y="3974518"/>
            <a:ext cx="88265" cy="151130"/>
          </a:xfrm>
          <a:prstGeom prst="rect">
            <a:avLst/>
          </a:prstGeom>
        </p:spPr>
        <p:txBody>
          <a:bodyPr vert="horz" wrap="square" lIns="0" tIns="0" rIns="0" bIns="0" rtlCol="0">
            <a:spAutoFit/>
          </a:bodyPr>
          <a:lstStyle/>
          <a:p>
            <a:pPr marL="12700">
              <a:lnSpc>
                <a:spcPct val="100000"/>
              </a:lnSpc>
            </a:pPr>
            <a:r>
              <a:rPr sz="950" spc="10" dirty="0">
                <a:latin typeface="Times New Roman"/>
                <a:cs typeface="Times New Roman"/>
              </a:rPr>
              <a:t>0</a:t>
            </a:r>
            <a:endParaRPr sz="950">
              <a:latin typeface="Times New Roman"/>
              <a:cs typeface="Times New Roman"/>
            </a:endParaRPr>
          </a:p>
        </p:txBody>
      </p:sp>
      <p:sp>
        <p:nvSpPr>
          <p:cNvPr id="32" name="object 32"/>
          <p:cNvSpPr txBox="1"/>
          <p:nvPr/>
        </p:nvSpPr>
        <p:spPr>
          <a:xfrm>
            <a:off x="3639534" y="3521356"/>
            <a:ext cx="88265" cy="151130"/>
          </a:xfrm>
          <a:prstGeom prst="rect">
            <a:avLst/>
          </a:prstGeom>
        </p:spPr>
        <p:txBody>
          <a:bodyPr vert="horz" wrap="square" lIns="0" tIns="0" rIns="0" bIns="0" rtlCol="0">
            <a:spAutoFit/>
          </a:bodyPr>
          <a:lstStyle/>
          <a:p>
            <a:pPr marL="12700">
              <a:lnSpc>
                <a:spcPct val="100000"/>
              </a:lnSpc>
            </a:pPr>
            <a:r>
              <a:rPr sz="950" spc="10" dirty="0">
                <a:latin typeface="Times New Roman"/>
                <a:cs typeface="Times New Roman"/>
              </a:rPr>
              <a:t>2</a:t>
            </a:r>
            <a:endParaRPr sz="950">
              <a:latin typeface="Times New Roman"/>
              <a:cs typeface="Times New Roman"/>
            </a:endParaRPr>
          </a:p>
        </p:txBody>
      </p:sp>
      <p:sp>
        <p:nvSpPr>
          <p:cNvPr id="33" name="object 33"/>
          <p:cNvSpPr txBox="1"/>
          <p:nvPr/>
        </p:nvSpPr>
        <p:spPr>
          <a:xfrm>
            <a:off x="2935086" y="3806288"/>
            <a:ext cx="88265" cy="151130"/>
          </a:xfrm>
          <a:prstGeom prst="rect">
            <a:avLst/>
          </a:prstGeom>
        </p:spPr>
        <p:txBody>
          <a:bodyPr vert="horz" wrap="square" lIns="0" tIns="0" rIns="0" bIns="0" rtlCol="0">
            <a:spAutoFit/>
          </a:bodyPr>
          <a:lstStyle/>
          <a:p>
            <a:pPr marL="12700">
              <a:lnSpc>
                <a:spcPct val="100000"/>
              </a:lnSpc>
            </a:pPr>
            <a:r>
              <a:rPr sz="950" spc="10" dirty="0">
                <a:latin typeface="Times New Roman"/>
                <a:cs typeface="Times New Roman"/>
              </a:rPr>
              <a:t>0</a:t>
            </a:r>
            <a:endParaRPr sz="950">
              <a:latin typeface="Times New Roman"/>
              <a:cs typeface="Times New Roman"/>
            </a:endParaRPr>
          </a:p>
        </p:txBody>
      </p:sp>
      <p:sp>
        <p:nvSpPr>
          <p:cNvPr id="34" name="object 34"/>
          <p:cNvSpPr txBox="1"/>
          <p:nvPr/>
        </p:nvSpPr>
        <p:spPr>
          <a:xfrm>
            <a:off x="4125288" y="3834889"/>
            <a:ext cx="149225" cy="252729"/>
          </a:xfrm>
          <a:prstGeom prst="rect">
            <a:avLst/>
          </a:prstGeom>
        </p:spPr>
        <p:txBody>
          <a:bodyPr vert="horz" wrap="square" lIns="0" tIns="0" rIns="0" bIns="0" rtlCol="0">
            <a:spAutoFit/>
          </a:bodyPr>
          <a:lstStyle/>
          <a:p>
            <a:pPr marL="12700">
              <a:lnSpc>
                <a:spcPct val="100000"/>
              </a:lnSpc>
            </a:pPr>
            <a:r>
              <a:rPr sz="1750" i="1" spc="-45" dirty="0">
                <a:latin typeface="Symbol"/>
                <a:cs typeface="Symbol"/>
              </a:rPr>
              <a:t></a:t>
            </a:r>
            <a:endParaRPr sz="1750">
              <a:latin typeface="Symbol"/>
              <a:cs typeface="Symbol"/>
            </a:endParaRPr>
          </a:p>
        </p:txBody>
      </p:sp>
      <p:sp>
        <p:nvSpPr>
          <p:cNvPr id="35" name="object 35"/>
          <p:cNvSpPr txBox="1"/>
          <p:nvPr/>
        </p:nvSpPr>
        <p:spPr>
          <a:xfrm>
            <a:off x="3499696" y="3834889"/>
            <a:ext cx="149225" cy="252729"/>
          </a:xfrm>
          <a:prstGeom prst="rect">
            <a:avLst/>
          </a:prstGeom>
        </p:spPr>
        <p:txBody>
          <a:bodyPr vert="horz" wrap="square" lIns="0" tIns="0" rIns="0" bIns="0" rtlCol="0">
            <a:spAutoFit/>
          </a:bodyPr>
          <a:lstStyle/>
          <a:p>
            <a:pPr marL="12700">
              <a:lnSpc>
                <a:spcPct val="100000"/>
              </a:lnSpc>
            </a:pPr>
            <a:r>
              <a:rPr sz="1750" i="1" spc="-45" dirty="0">
                <a:latin typeface="Symbol"/>
                <a:cs typeface="Symbol"/>
              </a:rPr>
              <a:t></a:t>
            </a:r>
            <a:endParaRPr sz="1750">
              <a:latin typeface="Symbol"/>
              <a:cs typeface="Symbol"/>
            </a:endParaRPr>
          </a:p>
        </p:txBody>
      </p:sp>
      <p:sp>
        <p:nvSpPr>
          <p:cNvPr id="36" name="object 36"/>
          <p:cNvSpPr/>
          <p:nvPr/>
        </p:nvSpPr>
        <p:spPr>
          <a:xfrm>
            <a:off x="26568" y="6603"/>
            <a:ext cx="7504430" cy="5340350"/>
          </a:xfrm>
          <a:custGeom>
            <a:avLst/>
            <a:gdLst/>
            <a:ahLst/>
            <a:cxnLst/>
            <a:rect l="l" t="t" r="r" b="b"/>
            <a:pathLst>
              <a:path w="7504430" h="5340350">
                <a:moveTo>
                  <a:pt x="0" y="0"/>
                </a:moveTo>
                <a:lnTo>
                  <a:pt x="7504366" y="0"/>
                </a:lnTo>
                <a:lnTo>
                  <a:pt x="7504366" y="5340223"/>
                </a:lnTo>
                <a:lnTo>
                  <a:pt x="0" y="5340223"/>
                </a:lnTo>
                <a:lnTo>
                  <a:pt x="0" y="0"/>
                </a:lnTo>
                <a:close/>
              </a:path>
            </a:pathLst>
          </a:custGeom>
          <a:ln w="3175">
            <a:solidFill>
              <a:srgbClr val="000000"/>
            </a:solidFill>
          </a:ln>
        </p:spPr>
        <p:txBody>
          <a:bodyPr wrap="square" lIns="0" tIns="0" rIns="0" bIns="0" rtlCol="0"/>
          <a:lstStyle/>
          <a:p>
            <a:endParaRPr/>
          </a:p>
        </p:txBody>
      </p:sp>
      <p:sp>
        <p:nvSpPr>
          <p:cNvPr id="37" name="object 37"/>
          <p:cNvSpPr txBox="1"/>
          <p:nvPr/>
        </p:nvSpPr>
        <p:spPr>
          <a:xfrm>
            <a:off x="6404212" y="9998684"/>
            <a:ext cx="161290" cy="147955"/>
          </a:xfrm>
          <a:prstGeom prst="rect">
            <a:avLst/>
          </a:prstGeom>
        </p:spPr>
        <p:txBody>
          <a:bodyPr vert="horz" wrap="square" lIns="0" tIns="0" rIns="0" bIns="0" rtlCol="0">
            <a:spAutoFit/>
          </a:bodyPr>
          <a:lstStyle/>
          <a:p>
            <a:pPr marL="12700">
              <a:lnSpc>
                <a:spcPct val="100000"/>
              </a:lnSpc>
            </a:pPr>
            <a:r>
              <a:rPr sz="950" dirty="0">
                <a:latin typeface="Arial"/>
                <a:cs typeface="Arial"/>
              </a:rPr>
              <a:t>20</a:t>
            </a:r>
            <a:endParaRPr sz="950">
              <a:latin typeface="Arial"/>
              <a:cs typeface="Arial"/>
            </a:endParaRPr>
          </a:p>
        </p:txBody>
      </p:sp>
      <p:sp>
        <p:nvSpPr>
          <p:cNvPr id="38" name="object 38"/>
          <p:cNvSpPr/>
          <p:nvPr/>
        </p:nvSpPr>
        <p:spPr>
          <a:xfrm>
            <a:off x="1783892" y="8184286"/>
            <a:ext cx="170815" cy="0"/>
          </a:xfrm>
          <a:custGeom>
            <a:avLst/>
            <a:gdLst/>
            <a:ahLst/>
            <a:cxnLst/>
            <a:rect l="l" t="t" r="r" b="b"/>
            <a:pathLst>
              <a:path w="170814">
                <a:moveTo>
                  <a:pt x="0" y="0"/>
                </a:moveTo>
                <a:lnTo>
                  <a:pt x="170319" y="0"/>
                </a:lnTo>
              </a:path>
            </a:pathLst>
          </a:custGeom>
          <a:ln w="9131">
            <a:solidFill>
              <a:srgbClr val="000000"/>
            </a:solidFill>
          </a:ln>
        </p:spPr>
        <p:txBody>
          <a:bodyPr wrap="square" lIns="0" tIns="0" rIns="0" bIns="0" rtlCol="0"/>
          <a:lstStyle/>
          <a:p>
            <a:endParaRPr/>
          </a:p>
        </p:txBody>
      </p:sp>
      <p:sp>
        <p:nvSpPr>
          <p:cNvPr id="39" name="object 39"/>
          <p:cNvSpPr/>
          <p:nvPr/>
        </p:nvSpPr>
        <p:spPr>
          <a:xfrm>
            <a:off x="1995220" y="8184286"/>
            <a:ext cx="321310" cy="0"/>
          </a:xfrm>
          <a:custGeom>
            <a:avLst/>
            <a:gdLst/>
            <a:ahLst/>
            <a:cxnLst/>
            <a:rect l="l" t="t" r="r" b="b"/>
            <a:pathLst>
              <a:path w="321310">
                <a:moveTo>
                  <a:pt x="0" y="0"/>
                </a:moveTo>
                <a:lnTo>
                  <a:pt x="321208" y="0"/>
                </a:lnTo>
              </a:path>
            </a:pathLst>
          </a:custGeom>
          <a:ln w="9131">
            <a:solidFill>
              <a:srgbClr val="000000"/>
            </a:solidFill>
          </a:ln>
        </p:spPr>
        <p:txBody>
          <a:bodyPr wrap="square" lIns="0" tIns="0" rIns="0" bIns="0" rtlCol="0"/>
          <a:lstStyle/>
          <a:p>
            <a:endParaRPr/>
          </a:p>
        </p:txBody>
      </p:sp>
      <p:sp>
        <p:nvSpPr>
          <p:cNvPr id="40" name="object 40"/>
          <p:cNvSpPr/>
          <p:nvPr/>
        </p:nvSpPr>
        <p:spPr>
          <a:xfrm>
            <a:off x="2549842" y="8184286"/>
            <a:ext cx="170815" cy="0"/>
          </a:xfrm>
          <a:custGeom>
            <a:avLst/>
            <a:gdLst/>
            <a:ahLst/>
            <a:cxnLst/>
            <a:rect l="l" t="t" r="r" b="b"/>
            <a:pathLst>
              <a:path w="170814">
                <a:moveTo>
                  <a:pt x="0" y="0"/>
                </a:moveTo>
                <a:lnTo>
                  <a:pt x="170319" y="0"/>
                </a:lnTo>
              </a:path>
            </a:pathLst>
          </a:custGeom>
          <a:ln w="9131">
            <a:solidFill>
              <a:srgbClr val="000000"/>
            </a:solidFill>
          </a:ln>
        </p:spPr>
        <p:txBody>
          <a:bodyPr wrap="square" lIns="0" tIns="0" rIns="0" bIns="0" rtlCol="0"/>
          <a:lstStyle/>
          <a:p>
            <a:endParaRPr/>
          </a:p>
        </p:txBody>
      </p:sp>
      <p:sp>
        <p:nvSpPr>
          <p:cNvPr id="41" name="object 41"/>
          <p:cNvSpPr/>
          <p:nvPr/>
        </p:nvSpPr>
        <p:spPr>
          <a:xfrm>
            <a:off x="3021926" y="8184286"/>
            <a:ext cx="235585" cy="0"/>
          </a:xfrm>
          <a:custGeom>
            <a:avLst/>
            <a:gdLst/>
            <a:ahLst/>
            <a:cxnLst/>
            <a:rect l="l" t="t" r="r" b="b"/>
            <a:pathLst>
              <a:path w="235585">
                <a:moveTo>
                  <a:pt x="0" y="0"/>
                </a:moveTo>
                <a:lnTo>
                  <a:pt x="235508" y="0"/>
                </a:lnTo>
              </a:path>
            </a:pathLst>
          </a:custGeom>
          <a:ln w="9131">
            <a:solidFill>
              <a:srgbClr val="000000"/>
            </a:solidFill>
          </a:ln>
        </p:spPr>
        <p:txBody>
          <a:bodyPr wrap="square" lIns="0" tIns="0" rIns="0" bIns="0" rtlCol="0"/>
          <a:lstStyle/>
          <a:p>
            <a:endParaRPr/>
          </a:p>
        </p:txBody>
      </p:sp>
      <p:sp>
        <p:nvSpPr>
          <p:cNvPr id="42" name="object 42"/>
          <p:cNvSpPr/>
          <p:nvPr/>
        </p:nvSpPr>
        <p:spPr>
          <a:xfrm>
            <a:off x="2209177" y="8775700"/>
            <a:ext cx="304165" cy="0"/>
          </a:xfrm>
          <a:custGeom>
            <a:avLst/>
            <a:gdLst/>
            <a:ahLst/>
            <a:cxnLst/>
            <a:rect l="l" t="t" r="r" b="b"/>
            <a:pathLst>
              <a:path w="304164">
                <a:moveTo>
                  <a:pt x="0" y="0"/>
                </a:moveTo>
                <a:lnTo>
                  <a:pt x="303860" y="0"/>
                </a:lnTo>
              </a:path>
            </a:pathLst>
          </a:custGeom>
          <a:ln w="9131">
            <a:solidFill>
              <a:srgbClr val="000000"/>
            </a:solidFill>
          </a:ln>
        </p:spPr>
        <p:txBody>
          <a:bodyPr wrap="square" lIns="0" tIns="0" rIns="0" bIns="0" rtlCol="0"/>
          <a:lstStyle/>
          <a:p>
            <a:endParaRPr/>
          </a:p>
        </p:txBody>
      </p:sp>
      <p:sp>
        <p:nvSpPr>
          <p:cNvPr id="43" name="object 43"/>
          <p:cNvSpPr txBox="1"/>
          <p:nvPr/>
        </p:nvSpPr>
        <p:spPr>
          <a:xfrm>
            <a:off x="965812" y="5974376"/>
            <a:ext cx="5673090" cy="2912720"/>
          </a:xfrm>
          <a:prstGeom prst="rect">
            <a:avLst/>
          </a:prstGeom>
        </p:spPr>
        <p:txBody>
          <a:bodyPr vert="horz" wrap="square" lIns="0" tIns="0" rIns="0" bIns="0" rtlCol="0">
            <a:spAutoFit/>
          </a:bodyPr>
          <a:lstStyle/>
          <a:p>
            <a:pPr marL="12700">
              <a:lnSpc>
                <a:spcPct val="100000"/>
              </a:lnSpc>
            </a:pPr>
            <a:r>
              <a:rPr sz="2200" spc="-5" dirty="0">
                <a:solidFill>
                  <a:srgbClr val="0000CC"/>
                </a:solidFill>
                <a:latin typeface="Arial"/>
                <a:cs typeface="Arial"/>
              </a:rPr>
              <a:t>Energ</a:t>
            </a:r>
            <a:r>
              <a:rPr sz="2200" dirty="0">
                <a:solidFill>
                  <a:srgbClr val="0000CC"/>
                </a:solidFill>
                <a:latin typeface="Arial"/>
                <a:cs typeface="Arial"/>
              </a:rPr>
              <a:t>y </a:t>
            </a:r>
            <a:r>
              <a:rPr sz="2200" spc="-5" dirty="0">
                <a:solidFill>
                  <a:srgbClr val="0000CC"/>
                </a:solidFill>
                <a:latin typeface="Arial"/>
                <a:cs typeface="Arial"/>
              </a:rPr>
              <a:t>Transpor</a:t>
            </a:r>
            <a:r>
              <a:rPr sz="2200" dirty="0">
                <a:solidFill>
                  <a:srgbClr val="0000CC"/>
                </a:solidFill>
                <a:latin typeface="Arial"/>
                <a:cs typeface="Arial"/>
              </a:rPr>
              <a:t>t </a:t>
            </a:r>
            <a:r>
              <a:rPr sz="2200" spc="-5" dirty="0">
                <a:solidFill>
                  <a:srgbClr val="0000CC"/>
                </a:solidFill>
                <a:latin typeface="Arial"/>
                <a:cs typeface="Arial"/>
              </a:rPr>
              <a:t>an</a:t>
            </a:r>
            <a:r>
              <a:rPr sz="2200" dirty="0">
                <a:solidFill>
                  <a:srgbClr val="0000CC"/>
                </a:solidFill>
                <a:latin typeface="Arial"/>
                <a:cs typeface="Arial"/>
              </a:rPr>
              <a:t>d </a:t>
            </a:r>
            <a:r>
              <a:rPr sz="2200" spc="-5" dirty="0">
                <a:solidFill>
                  <a:srgbClr val="0000CC"/>
                </a:solidFill>
                <a:latin typeface="Arial"/>
                <a:cs typeface="Arial"/>
              </a:rPr>
              <a:t>th</a:t>
            </a:r>
            <a:r>
              <a:rPr sz="2200" dirty="0">
                <a:solidFill>
                  <a:srgbClr val="0000CC"/>
                </a:solidFill>
                <a:latin typeface="Arial"/>
                <a:cs typeface="Arial"/>
              </a:rPr>
              <a:t>e </a:t>
            </a:r>
            <a:r>
              <a:rPr sz="2200" spc="-5" dirty="0">
                <a:solidFill>
                  <a:srgbClr val="0000CC"/>
                </a:solidFill>
                <a:latin typeface="Arial"/>
                <a:cs typeface="Arial"/>
              </a:rPr>
              <a:t>Poyntin</a:t>
            </a:r>
            <a:r>
              <a:rPr sz="2200" dirty="0">
                <a:solidFill>
                  <a:srgbClr val="0000CC"/>
                </a:solidFill>
                <a:latin typeface="Arial"/>
                <a:cs typeface="Arial"/>
              </a:rPr>
              <a:t>g</a:t>
            </a:r>
            <a:r>
              <a:rPr sz="2200" spc="-5" dirty="0">
                <a:solidFill>
                  <a:srgbClr val="0000CC"/>
                </a:solidFill>
                <a:latin typeface="Arial"/>
                <a:cs typeface="Arial"/>
              </a:rPr>
              <a:t> Vecto</a:t>
            </a:r>
            <a:r>
              <a:rPr sz="2200" dirty="0">
                <a:solidFill>
                  <a:srgbClr val="0000CC"/>
                </a:solidFill>
                <a:latin typeface="Arial"/>
                <a:cs typeface="Arial"/>
              </a:rPr>
              <a:t>r </a:t>
            </a:r>
            <a:r>
              <a:rPr sz="2200" spc="-5" dirty="0">
                <a:solidFill>
                  <a:srgbClr val="0000CC"/>
                </a:solidFill>
                <a:latin typeface="Arial"/>
                <a:cs typeface="Arial"/>
              </a:rPr>
              <a:t>(II)</a:t>
            </a:r>
            <a:endParaRPr sz="2200" dirty="0">
              <a:latin typeface="Arial"/>
              <a:cs typeface="Arial"/>
            </a:endParaRPr>
          </a:p>
          <a:p>
            <a:pPr marL="43815" marR="115570">
              <a:lnSpc>
                <a:spcPct val="100000"/>
              </a:lnSpc>
              <a:spcBef>
                <a:spcPts val="665"/>
              </a:spcBef>
            </a:pPr>
            <a:r>
              <a:rPr sz="1650" dirty="0">
                <a:latin typeface="Arial"/>
                <a:cs typeface="Arial"/>
              </a:rPr>
              <a:t>Consider two planes, each of area A, a distance dx apart, and normal to the direction of propagation of the wave. The total energy in the volume between the planes is </a:t>
            </a:r>
            <a:r>
              <a:rPr sz="1650" i="1" dirty="0">
                <a:latin typeface="Times New Roman" panose="02020603050405020304" pitchFamily="18" charset="0"/>
                <a:cs typeface="Times New Roman" panose="02020603050405020304" pitchFamily="18" charset="0"/>
              </a:rPr>
              <a:t>dU=uAdx</a:t>
            </a:r>
            <a:r>
              <a:rPr sz="1650" dirty="0">
                <a:latin typeface="Arial"/>
                <a:cs typeface="Arial"/>
              </a:rPr>
              <a:t>.</a:t>
            </a:r>
          </a:p>
          <a:p>
            <a:pPr marL="43815" marR="161290">
              <a:lnSpc>
                <a:spcPct val="100000"/>
              </a:lnSpc>
              <a:spcBef>
                <a:spcPts val="795"/>
              </a:spcBef>
            </a:pPr>
            <a:r>
              <a:rPr sz="1650" dirty="0">
                <a:latin typeface="Arial"/>
                <a:cs typeface="Arial"/>
              </a:rPr>
              <a:t>The rate at which this energy through a unit area normal to the direction of propagation is</a:t>
            </a:r>
          </a:p>
          <a:p>
            <a:pPr>
              <a:lnSpc>
                <a:spcPct val="100000"/>
              </a:lnSpc>
              <a:spcBef>
                <a:spcPts val="31"/>
              </a:spcBef>
            </a:pPr>
            <a:endParaRPr sz="2200" dirty="0">
              <a:latin typeface="Times New Roman"/>
              <a:cs typeface="Times New Roman"/>
            </a:endParaRPr>
          </a:p>
          <a:p>
            <a:pPr marL="849630" marR="2943225" indent="-385445">
              <a:lnSpc>
                <a:spcPct val="66100"/>
              </a:lnSpc>
              <a:tabLst>
                <a:tab pos="1615440" algn="l"/>
                <a:tab pos="2084070" algn="l"/>
              </a:tabLst>
            </a:pPr>
            <a:r>
              <a:rPr sz="1700" i="1" spc="5" dirty="0">
                <a:latin typeface="Times New Roman"/>
                <a:cs typeface="Times New Roman"/>
              </a:rPr>
              <a:t>S</a:t>
            </a:r>
            <a:r>
              <a:rPr sz="1700" i="1" spc="110" dirty="0">
                <a:latin typeface="Times New Roman"/>
                <a:cs typeface="Times New Roman"/>
              </a:rPr>
              <a:t> </a:t>
            </a:r>
            <a:r>
              <a:rPr sz="1700" spc="5" dirty="0">
                <a:latin typeface="Symbol"/>
                <a:cs typeface="Symbol"/>
              </a:rPr>
              <a:t></a:t>
            </a:r>
            <a:r>
              <a:rPr sz="1700" dirty="0">
                <a:latin typeface="Times New Roman"/>
                <a:cs typeface="Times New Roman"/>
              </a:rPr>
              <a:t> </a:t>
            </a:r>
            <a:r>
              <a:rPr sz="1700" spc="-185" dirty="0">
                <a:latin typeface="Times New Roman"/>
                <a:cs typeface="Times New Roman"/>
              </a:rPr>
              <a:t> </a:t>
            </a:r>
            <a:r>
              <a:rPr sz="2550" spc="7" baseline="35947" dirty="0">
                <a:latin typeface="Times New Roman"/>
                <a:cs typeface="Times New Roman"/>
              </a:rPr>
              <a:t>1</a:t>
            </a:r>
            <a:r>
              <a:rPr sz="2550" baseline="35947" dirty="0">
                <a:latin typeface="Times New Roman"/>
                <a:cs typeface="Times New Roman"/>
              </a:rPr>
              <a:t> </a:t>
            </a:r>
            <a:r>
              <a:rPr sz="2550" spc="-262" baseline="35947" dirty="0">
                <a:latin typeface="Times New Roman"/>
                <a:cs typeface="Times New Roman"/>
              </a:rPr>
              <a:t> </a:t>
            </a:r>
            <a:r>
              <a:rPr sz="2550" i="1" spc="15" baseline="35947" dirty="0">
                <a:latin typeface="Times New Roman"/>
                <a:cs typeface="Times New Roman"/>
              </a:rPr>
              <a:t>dU</a:t>
            </a:r>
            <a:r>
              <a:rPr sz="2550" i="1" baseline="35947" dirty="0">
                <a:latin typeface="Times New Roman"/>
                <a:cs typeface="Times New Roman"/>
              </a:rPr>
              <a:t> </a:t>
            </a:r>
            <a:r>
              <a:rPr sz="2550" i="1" spc="-142" baseline="35947" dirty="0">
                <a:latin typeface="Times New Roman"/>
                <a:cs typeface="Times New Roman"/>
              </a:rPr>
              <a:t> </a:t>
            </a:r>
            <a:r>
              <a:rPr sz="1700" spc="5" dirty="0">
                <a:latin typeface="Symbol"/>
                <a:cs typeface="Symbol"/>
              </a:rPr>
              <a:t></a:t>
            </a:r>
            <a:r>
              <a:rPr sz="1700" dirty="0">
                <a:latin typeface="Times New Roman"/>
                <a:cs typeface="Times New Roman"/>
              </a:rPr>
              <a:t> </a:t>
            </a:r>
            <a:r>
              <a:rPr sz="1700" spc="-185" dirty="0">
                <a:latin typeface="Times New Roman"/>
                <a:cs typeface="Times New Roman"/>
              </a:rPr>
              <a:t> </a:t>
            </a:r>
            <a:r>
              <a:rPr sz="2550" spc="7" baseline="35947" dirty="0">
                <a:latin typeface="Times New Roman"/>
                <a:cs typeface="Times New Roman"/>
              </a:rPr>
              <a:t>1</a:t>
            </a:r>
            <a:r>
              <a:rPr sz="2550" spc="82" baseline="35947" dirty="0">
                <a:latin typeface="Times New Roman"/>
                <a:cs typeface="Times New Roman"/>
              </a:rPr>
              <a:t> </a:t>
            </a:r>
            <a:r>
              <a:rPr sz="1700" i="1" spc="5" dirty="0">
                <a:latin typeface="Times New Roman"/>
                <a:cs typeface="Times New Roman"/>
              </a:rPr>
              <a:t>uA</a:t>
            </a:r>
            <a:r>
              <a:rPr sz="1700" i="1" spc="-100" dirty="0">
                <a:latin typeface="Times New Roman"/>
                <a:cs typeface="Times New Roman"/>
              </a:rPr>
              <a:t> </a:t>
            </a:r>
            <a:r>
              <a:rPr sz="2550" i="1" spc="7" baseline="35947" dirty="0">
                <a:latin typeface="Times New Roman"/>
                <a:cs typeface="Times New Roman"/>
              </a:rPr>
              <a:t>dx</a:t>
            </a:r>
            <a:r>
              <a:rPr sz="2550" i="1" spc="209" baseline="35947" dirty="0">
                <a:latin typeface="Times New Roman"/>
                <a:cs typeface="Times New Roman"/>
              </a:rPr>
              <a:t> </a:t>
            </a:r>
            <a:r>
              <a:rPr sz="1700" spc="5" dirty="0">
                <a:latin typeface="Symbol"/>
                <a:cs typeface="Symbol"/>
              </a:rPr>
              <a:t></a:t>
            </a:r>
            <a:r>
              <a:rPr sz="1700" spc="-80" dirty="0">
                <a:latin typeface="Times New Roman"/>
                <a:cs typeface="Times New Roman"/>
              </a:rPr>
              <a:t> </a:t>
            </a:r>
            <a:r>
              <a:rPr sz="1700" i="1" spc="5" dirty="0">
                <a:latin typeface="Times New Roman"/>
                <a:cs typeface="Times New Roman"/>
              </a:rPr>
              <a:t>uc A</a:t>
            </a:r>
            <a:r>
              <a:rPr sz="1700" i="1" dirty="0">
                <a:latin typeface="Times New Roman"/>
                <a:cs typeface="Times New Roman"/>
              </a:rPr>
              <a:t> </a:t>
            </a:r>
            <a:r>
              <a:rPr sz="1700" i="1" spc="65" dirty="0">
                <a:latin typeface="Times New Roman"/>
                <a:cs typeface="Times New Roman"/>
              </a:rPr>
              <a:t> </a:t>
            </a:r>
            <a:r>
              <a:rPr sz="1700" i="1" spc="5" dirty="0">
                <a:latin typeface="Times New Roman"/>
                <a:cs typeface="Times New Roman"/>
              </a:rPr>
              <a:t>dt</a:t>
            </a:r>
            <a:r>
              <a:rPr sz="1700" i="1" dirty="0">
                <a:latin typeface="Times New Roman"/>
                <a:cs typeface="Times New Roman"/>
              </a:rPr>
              <a:t>	</a:t>
            </a:r>
            <a:r>
              <a:rPr sz="1700" i="1" spc="10" dirty="0">
                <a:latin typeface="Times New Roman"/>
                <a:cs typeface="Times New Roman"/>
              </a:rPr>
              <a:t>A</a:t>
            </a:r>
            <a:r>
              <a:rPr sz="1700" i="1" dirty="0">
                <a:latin typeface="Times New Roman"/>
                <a:cs typeface="Times New Roman"/>
              </a:rPr>
              <a:t>	</a:t>
            </a:r>
            <a:r>
              <a:rPr sz="1700" i="1" spc="5" dirty="0">
                <a:latin typeface="Times New Roman"/>
                <a:cs typeface="Times New Roman"/>
              </a:rPr>
              <a:t>dt</a:t>
            </a:r>
            <a:endParaRPr sz="1700" dirty="0">
              <a:latin typeface="Times New Roman"/>
              <a:cs typeface="Times New Roman"/>
            </a:endParaRPr>
          </a:p>
          <a:p>
            <a:pPr marL="464184">
              <a:lnSpc>
                <a:spcPct val="100000"/>
              </a:lnSpc>
              <a:spcBef>
                <a:spcPts val="1265"/>
              </a:spcBef>
            </a:pPr>
            <a:r>
              <a:rPr sz="1700" i="1" spc="5" dirty="0">
                <a:latin typeface="Times New Roman"/>
                <a:cs typeface="Times New Roman"/>
              </a:rPr>
              <a:t>S</a:t>
            </a:r>
            <a:r>
              <a:rPr sz="1700" i="1" spc="110" dirty="0">
                <a:latin typeface="Times New Roman"/>
                <a:cs typeface="Times New Roman"/>
              </a:rPr>
              <a:t> </a:t>
            </a:r>
            <a:r>
              <a:rPr sz="1700" spc="5" dirty="0">
                <a:latin typeface="Symbol"/>
                <a:cs typeface="Symbol"/>
              </a:rPr>
              <a:t></a:t>
            </a:r>
            <a:r>
              <a:rPr sz="1700" spc="-80" dirty="0">
                <a:latin typeface="Times New Roman"/>
                <a:cs typeface="Times New Roman"/>
              </a:rPr>
              <a:t> </a:t>
            </a:r>
            <a:r>
              <a:rPr sz="1700" i="1" spc="5" dirty="0">
                <a:latin typeface="Times New Roman"/>
                <a:cs typeface="Times New Roman"/>
              </a:rPr>
              <a:t>uc</a:t>
            </a:r>
            <a:r>
              <a:rPr sz="1700" i="1" spc="-5" dirty="0">
                <a:latin typeface="Times New Roman"/>
                <a:cs typeface="Times New Roman"/>
              </a:rPr>
              <a:t> </a:t>
            </a:r>
            <a:r>
              <a:rPr sz="1700" spc="5" dirty="0">
                <a:latin typeface="Symbol"/>
                <a:cs typeface="Symbol"/>
              </a:rPr>
              <a:t></a:t>
            </a:r>
            <a:r>
              <a:rPr sz="1700" spc="175" dirty="0">
                <a:latin typeface="Times New Roman"/>
                <a:cs typeface="Times New Roman"/>
              </a:rPr>
              <a:t> </a:t>
            </a:r>
            <a:r>
              <a:rPr sz="2550" i="1" spc="15" baseline="35947" dirty="0">
                <a:latin typeface="Times New Roman"/>
                <a:cs typeface="Times New Roman"/>
              </a:rPr>
              <a:t>EB</a:t>
            </a:r>
            <a:endParaRPr sz="2550" baseline="35947" dirty="0">
              <a:latin typeface="Times New Roman"/>
              <a:cs typeface="Times New Roman"/>
            </a:endParaRPr>
          </a:p>
        </p:txBody>
      </p:sp>
      <p:sp>
        <p:nvSpPr>
          <p:cNvPr id="44" name="object 44"/>
          <p:cNvSpPr txBox="1"/>
          <p:nvPr/>
        </p:nvSpPr>
        <p:spPr>
          <a:xfrm>
            <a:off x="897997" y="8727230"/>
            <a:ext cx="3799204" cy="622300"/>
          </a:xfrm>
          <a:prstGeom prst="rect">
            <a:avLst/>
          </a:prstGeom>
        </p:spPr>
        <p:txBody>
          <a:bodyPr vert="horz" wrap="square" lIns="0" tIns="0" rIns="0" bIns="0" rtlCol="0">
            <a:spAutoFit/>
          </a:bodyPr>
          <a:lstStyle/>
          <a:p>
            <a:pPr marR="878840" algn="ctr">
              <a:lnSpc>
                <a:spcPct val="100000"/>
              </a:lnSpc>
            </a:pPr>
            <a:r>
              <a:rPr sz="1800" i="1" spc="10" dirty="0">
                <a:latin typeface="Symbol"/>
                <a:cs typeface="Symbol"/>
              </a:rPr>
              <a:t></a:t>
            </a:r>
            <a:r>
              <a:rPr sz="1500" baseline="-25000" dirty="0">
                <a:latin typeface="Times New Roman"/>
                <a:cs typeface="Times New Roman"/>
              </a:rPr>
              <a:t>0</a:t>
            </a:r>
            <a:endParaRPr sz="1500" baseline="-25000">
              <a:latin typeface="Times New Roman"/>
              <a:cs typeface="Times New Roman"/>
            </a:endParaRPr>
          </a:p>
          <a:p>
            <a:pPr marL="12700">
              <a:lnSpc>
                <a:spcPct val="100000"/>
              </a:lnSpc>
              <a:spcBef>
                <a:spcPts val="875"/>
              </a:spcBef>
            </a:pPr>
            <a:r>
              <a:rPr sz="1650" spc="-5" dirty="0">
                <a:latin typeface="Arial"/>
                <a:cs typeface="Arial"/>
              </a:rPr>
              <a:t>Th</a:t>
            </a:r>
            <a:r>
              <a:rPr sz="1650" dirty="0">
                <a:latin typeface="Arial"/>
                <a:cs typeface="Arial"/>
              </a:rPr>
              <a:t>e </a:t>
            </a:r>
            <a:r>
              <a:rPr sz="1650" spc="-5" dirty="0">
                <a:latin typeface="Arial"/>
                <a:cs typeface="Arial"/>
              </a:rPr>
              <a:t>vecto</a:t>
            </a:r>
            <a:r>
              <a:rPr sz="1650" dirty="0">
                <a:latin typeface="Arial"/>
                <a:cs typeface="Arial"/>
              </a:rPr>
              <a:t>r </a:t>
            </a:r>
            <a:r>
              <a:rPr sz="1650" spc="-5" dirty="0">
                <a:latin typeface="Arial"/>
                <a:cs typeface="Arial"/>
              </a:rPr>
              <a:t>for</a:t>
            </a:r>
            <a:r>
              <a:rPr sz="1650" dirty="0">
                <a:latin typeface="Arial"/>
                <a:cs typeface="Arial"/>
              </a:rPr>
              <a:t>m </a:t>
            </a:r>
            <a:r>
              <a:rPr sz="1650" spc="-5" dirty="0">
                <a:latin typeface="Arial"/>
                <a:cs typeface="Arial"/>
              </a:rPr>
              <a:t>o</a:t>
            </a:r>
            <a:r>
              <a:rPr sz="1650" dirty="0">
                <a:latin typeface="Arial"/>
                <a:cs typeface="Arial"/>
              </a:rPr>
              <a:t>f </a:t>
            </a:r>
            <a:r>
              <a:rPr sz="1650" spc="-5" dirty="0">
                <a:latin typeface="Arial"/>
                <a:cs typeface="Arial"/>
              </a:rPr>
              <a:t>th</a:t>
            </a:r>
            <a:r>
              <a:rPr sz="1650" dirty="0">
                <a:latin typeface="Arial"/>
                <a:cs typeface="Arial"/>
              </a:rPr>
              <a:t>e </a:t>
            </a:r>
            <a:r>
              <a:rPr sz="1650" spc="-5" dirty="0">
                <a:latin typeface="Arial"/>
                <a:cs typeface="Arial"/>
              </a:rPr>
              <a:t>Poyntin</a:t>
            </a:r>
            <a:r>
              <a:rPr sz="1650" dirty="0">
                <a:latin typeface="Arial"/>
                <a:cs typeface="Arial"/>
              </a:rPr>
              <a:t>g</a:t>
            </a:r>
            <a:r>
              <a:rPr sz="1650" spc="-5" dirty="0">
                <a:latin typeface="Arial"/>
                <a:cs typeface="Arial"/>
              </a:rPr>
              <a:t> vecto</a:t>
            </a:r>
            <a:r>
              <a:rPr sz="1650" dirty="0">
                <a:latin typeface="Arial"/>
                <a:cs typeface="Arial"/>
              </a:rPr>
              <a:t>r </a:t>
            </a:r>
            <a:r>
              <a:rPr sz="1650" spc="-5" dirty="0">
                <a:latin typeface="Arial"/>
                <a:cs typeface="Arial"/>
              </a:rPr>
              <a:t>is</a:t>
            </a:r>
            <a:endParaRPr sz="1650">
              <a:latin typeface="Arial"/>
              <a:cs typeface="Arial"/>
            </a:endParaRPr>
          </a:p>
        </p:txBody>
      </p:sp>
      <p:sp>
        <p:nvSpPr>
          <p:cNvPr id="45" name="object 45"/>
          <p:cNvSpPr/>
          <p:nvPr/>
        </p:nvSpPr>
        <p:spPr>
          <a:xfrm>
            <a:off x="4870818" y="7719739"/>
            <a:ext cx="1648453" cy="2037100"/>
          </a:xfrm>
          <a:prstGeom prst="rect">
            <a:avLst/>
          </a:prstGeom>
          <a:blipFill>
            <a:blip r:embed="rId3" cstate="print"/>
            <a:stretch>
              <a:fillRect/>
            </a:stretch>
          </a:blipFill>
        </p:spPr>
        <p:txBody>
          <a:bodyPr wrap="square" lIns="0" tIns="0" rIns="0" bIns="0" rtlCol="0"/>
          <a:lstStyle/>
          <a:p>
            <a:endParaRPr/>
          </a:p>
        </p:txBody>
      </p:sp>
      <p:sp>
        <p:nvSpPr>
          <p:cNvPr id="46" name="object 46"/>
          <p:cNvSpPr txBox="1"/>
          <p:nvPr/>
        </p:nvSpPr>
        <p:spPr>
          <a:xfrm>
            <a:off x="2400462" y="9474641"/>
            <a:ext cx="848994" cy="595630"/>
          </a:xfrm>
          <a:prstGeom prst="rect">
            <a:avLst/>
          </a:prstGeom>
        </p:spPr>
        <p:txBody>
          <a:bodyPr vert="horz" wrap="square" lIns="0" tIns="0" rIns="0" bIns="0" rtlCol="0">
            <a:spAutoFit/>
          </a:bodyPr>
          <a:lstStyle/>
          <a:p>
            <a:pPr marL="12700">
              <a:lnSpc>
                <a:spcPct val="100000"/>
              </a:lnSpc>
            </a:pPr>
            <a:r>
              <a:rPr sz="2550" b="1" spc="7" baseline="-35947" dirty="0">
                <a:latin typeface="Times New Roman"/>
                <a:cs typeface="Times New Roman"/>
              </a:rPr>
              <a:t>S</a:t>
            </a:r>
            <a:r>
              <a:rPr sz="2550" b="1" spc="-15" baseline="-35947" dirty="0">
                <a:latin typeface="Times New Roman"/>
                <a:cs typeface="Times New Roman"/>
              </a:rPr>
              <a:t> </a:t>
            </a:r>
            <a:r>
              <a:rPr sz="2550" spc="7" baseline="-35947" dirty="0">
                <a:latin typeface="Symbol"/>
                <a:cs typeface="Symbol"/>
              </a:rPr>
              <a:t></a:t>
            </a:r>
            <a:r>
              <a:rPr sz="2550" spc="135" baseline="-35947" dirty="0">
                <a:latin typeface="Times New Roman"/>
                <a:cs typeface="Times New Roman"/>
              </a:rPr>
              <a:t> </a:t>
            </a:r>
            <a:r>
              <a:rPr sz="1700" b="1" u="sng" spc="10" dirty="0">
                <a:latin typeface="Times New Roman"/>
                <a:cs typeface="Times New Roman"/>
              </a:rPr>
              <a:t>E</a:t>
            </a:r>
            <a:r>
              <a:rPr sz="1700" b="1" u="sng" spc="-265" dirty="0">
                <a:latin typeface="Times New Roman"/>
                <a:cs typeface="Times New Roman"/>
              </a:rPr>
              <a:t> </a:t>
            </a:r>
            <a:r>
              <a:rPr sz="1700" u="sng" spc="5" dirty="0">
                <a:latin typeface="Symbol"/>
                <a:cs typeface="Symbol"/>
              </a:rPr>
              <a:t></a:t>
            </a:r>
            <a:r>
              <a:rPr sz="1700" u="sng" spc="-220" dirty="0">
                <a:latin typeface="Times New Roman"/>
                <a:cs typeface="Times New Roman"/>
              </a:rPr>
              <a:t> </a:t>
            </a:r>
            <a:r>
              <a:rPr sz="1700" b="1" u="sng" spc="10" dirty="0">
                <a:latin typeface="Times New Roman"/>
                <a:cs typeface="Times New Roman"/>
              </a:rPr>
              <a:t>B</a:t>
            </a:r>
            <a:endParaRPr sz="1700">
              <a:latin typeface="Times New Roman"/>
              <a:cs typeface="Times New Roman"/>
            </a:endParaRPr>
          </a:p>
          <a:p>
            <a:pPr marL="499745">
              <a:lnSpc>
                <a:spcPct val="100000"/>
              </a:lnSpc>
              <a:spcBef>
                <a:spcPts val="295"/>
              </a:spcBef>
            </a:pPr>
            <a:r>
              <a:rPr sz="1800" i="1" spc="10" dirty="0">
                <a:latin typeface="Symbol"/>
                <a:cs typeface="Symbol"/>
              </a:rPr>
              <a:t></a:t>
            </a:r>
            <a:r>
              <a:rPr sz="1500" baseline="-25000" dirty="0">
                <a:latin typeface="Times New Roman"/>
                <a:cs typeface="Times New Roman"/>
              </a:rPr>
              <a:t>0</a:t>
            </a:r>
            <a:endParaRPr sz="1500" baseline="-25000">
              <a:latin typeface="Times New Roman"/>
              <a:cs typeface="Times New Roman"/>
            </a:endParaRPr>
          </a:p>
        </p:txBody>
      </p:sp>
      <p:sp>
        <p:nvSpPr>
          <p:cNvPr id="47" name="object 47"/>
          <p:cNvSpPr/>
          <p:nvPr/>
        </p:nvSpPr>
        <p:spPr>
          <a:xfrm>
            <a:off x="26568" y="5346827"/>
            <a:ext cx="7504430" cy="5340350"/>
          </a:xfrm>
          <a:custGeom>
            <a:avLst/>
            <a:gdLst/>
            <a:ahLst/>
            <a:cxnLst/>
            <a:rect l="l" t="t" r="r" b="b"/>
            <a:pathLst>
              <a:path w="7504430" h="5340350">
                <a:moveTo>
                  <a:pt x="0" y="0"/>
                </a:moveTo>
                <a:lnTo>
                  <a:pt x="7504366" y="0"/>
                </a:lnTo>
                <a:lnTo>
                  <a:pt x="7504366" y="5340223"/>
                </a:lnTo>
                <a:lnTo>
                  <a:pt x="0" y="5340223"/>
                </a:lnTo>
                <a:lnTo>
                  <a:pt x="0" y="0"/>
                </a:lnTo>
                <a:close/>
              </a:path>
            </a:pathLst>
          </a:custGeom>
          <a:ln w="3175">
            <a:solidFill>
              <a:srgbClr val="000000"/>
            </a:solidFill>
          </a:ln>
        </p:spPr>
        <p:txBody>
          <a:bodyPr wrap="square" lIns="0" tIns="0" rIns="0" bIns="0" rtlCol="0"/>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404212" y="4658460"/>
            <a:ext cx="161290" cy="147955"/>
          </a:xfrm>
          <a:prstGeom prst="rect">
            <a:avLst/>
          </a:prstGeom>
        </p:spPr>
        <p:txBody>
          <a:bodyPr vert="horz" wrap="square" lIns="0" tIns="0" rIns="0" bIns="0" rtlCol="0">
            <a:spAutoFit/>
          </a:bodyPr>
          <a:lstStyle/>
          <a:p>
            <a:pPr marL="12700">
              <a:lnSpc>
                <a:spcPct val="100000"/>
              </a:lnSpc>
            </a:pPr>
            <a:r>
              <a:rPr sz="950" dirty="0">
                <a:latin typeface="Arial"/>
                <a:cs typeface="Arial"/>
              </a:rPr>
              <a:t>21</a:t>
            </a:r>
            <a:endParaRPr sz="950">
              <a:latin typeface="Arial"/>
              <a:cs typeface="Arial"/>
            </a:endParaRPr>
          </a:p>
        </p:txBody>
      </p:sp>
      <p:sp>
        <p:nvSpPr>
          <p:cNvPr id="3" name="object 3"/>
          <p:cNvSpPr txBox="1"/>
          <p:nvPr/>
        </p:nvSpPr>
        <p:spPr>
          <a:xfrm>
            <a:off x="926910" y="634153"/>
            <a:ext cx="5751830" cy="2410916"/>
          </a:xfrm>
          <a:prstGeom prst="rect">
            <a:avLst/>
          </a:prstGeom>
        </p:spPr>
        <p:txBody>
          <a:bodyPr vert="horz" wrap="square" lIns="0" tIns="0" rIns="0" bIns="0" rtlCol="0">
            <a:spAutoFit/>
          </a:bodyPr>
          <a:lstStyle/>
          <a:p>
            <a:pPr marL="12700">
              <a:lnSpc>
                <a:spcPct val="100000"/>
              </a:lnSpc>
            </a:pPr>
            <a:r>
              <a:rPr sz="2200" spc="-5" dirty="0">
                <a:solidFill>
                  <a:srgbClr val="0000CC"/>
                </a:solidFill>
                <a:latin typeface="Arial"/>
                <a:cs typeface="Arial"/>
              </a:rPr>
              <a:t>Energ</a:t>
            </a:r>
            <a:r>
              <a:rPr sz="2200" dirty="0">
                <a:solidFill>
                  <a:srgbClr val="0000CC"/>
                </a:solidFill>
                <a:latin typeface="Arial"/>
                <a:cs typeface="Arial"/>
              </a:rPr>
              <a:t>y </a:t>
            </a:r>
            <a:r>
              <a:rPr sz="2200" spc="-5" dirty="0">
                <a:solidFill>
                  <a:srgbClr val="0000CC"/>
                </a:solidFill>
                <a:latin typeface="Arial"/>
                <a:cs typeface="Arial"/>
              </a:rPr>
              <a:t>Transpor</a:t>
            </a:r>
            <a:r>
              <a:rPr sz="2200" dirty="0">
                <a:solidFill>
                  <a:srgbClr val="0000CC"/>
                </a:solidFill>
                <a:latin typeface="Arial"/>
                <a:cs typeface="Arial"/>
              </a:rPr>
              <a:t>t </a:t>
            </a:r>
            <a:r>
              <a:rPr sz="2200" spc="-5" dirty="0">
                <a:solidFill>
                  <a:srgbClr val="0000CC"/>
                </a:solidFill>
                <a:latin typeface="Arial"/>
                <a:cs typeface="Arial"/>
              </a:rPr>
              <a:t>an</a:t>
            </a:r>
            <a:r>
              <a:rPr sz="2200" dirty="0">
                <a:solidFill>
                  <a:srgbClr val="0000CC"/>
                </a:solidFill>
                <a:latin typeface="Arial"/>
                <a:cs typeface="Arial"/>
              </a:rPr>
              <a:t>d </a:t>
            </a:r>
            <a:r>
              <a:rPr sz="2200" spc="-5" dirty="0">
                <a:solidFill>
                  <a:srgbClr val="0000CC"/>
                </a:solidFill>
                <a:latin typeface="Arial"/>
                <a:cs typeface="Arial"/>
              </a:rPr>
              <a:t>th</a:t>
            </a:r>
            <a:r>
              <a:rPr sz="2200" dirty="0">
                <a:solidFill>
                  <a:srgbClr val="0000CC"/>
                </a:solidFill>
                <a:latin typeface="Arial"/>
                <a:cs typeface="Arial"/>
              </a:rPr>
              <a:t>e </a:t>
            </a:r>
            <a:r>
              <a:rPr sz="2200" spc="-5" dirty="0">
                <a:solidFill>
                  <a:srgbClr val="0000CC"/>
                </a:solidFill>
                <a:latin typeface="Arial"/>
                <a:cs typeface="Arial"/>
              </a:rPr>
              <a:t>Poyntin</a:t>
            </a:r>
            <a:r>
              <a:rPr sz="2200" dirty="0">
                <a:solidFill>
                  <a:srgbClr val="0000CC"/>
                </a:solidFill>
                <a:latin typeface="Arial"/>
                <a:cs typeface="Arial"/>
              </a:rPr>
              <a:t>g</a:t>
            </a:r>
            <a:r>
              <a:rPr sz="2200" spc="-5" dirty="0">
                <a:solidFill>
                  <a:srgbClr val="0000CC"/>
                </a:solidFill>
                <a:latin typeface="Arial"/>
                <a:cs typeface="Arial"/>
              </a:rPr>
              <a:t> Vecto</a:t>
            </a:r>
            <a:r>
              <a:rPr sz="2200" dirty="0">
                <a:solidFill>
                  <a:srgbClr val="0000CC"/>
                </a:solidFill>
                <a:latin typeface="Arial"/>
                <a:cs typeface="Arial"/>
              </a:rPr>
              <a:t>r </a:t>
            </a:r>
            <a:r>
              <a:rPr sz="2200" spc="-5" dirty="0">
                <a:solidFill>
                  <a:srgbClr val="0000CC"/>
                </a:solidFill>
                <a:latin typeface="Arial"/>
                <a:cs typeface="Arial"/>
              </a:rPr>
              <a:t>(III)</a:t>
            </a:r>
            <a:endParaRPr sz="2200" dirty="0">
              <a:latin typeface="Arial"/>
              <a:cs typeface="Arial"/>
            </a:endParaRPr>
          </a:p>
          <a:p>
            <a:pPr marL="82550" marR="226060" algn="just">
              <a:lnSpc>
                <a:spcPct val="100000"/>
              </a:lnSpc>
              <a:spcBef>
                <a:spcPts val="665"/>
              </a:spcBef>
            </a:pPr>
            <a:r>
              <a:rPr sz="1650" dirty="0">
                <a:latin typeface="Arial"/>
                <a:cs typeface="Arial"/>
              </a:rPr>
              <a:t>The magnitude of </a:t>
            </a:r>
            <a:r>
              <a:rPr sz="1650" b="1" dirty="0">
                <a:latin typeface="Arial"/>
                <a:cs typeface="Arial"/>
              </a:rPr>
              <a:t>S </a:t>
            </a:r>
            <a:r>
              <a:rPr sz="1650" spc="-5" dirty="0">
                <a:latin typeface="Arial"/>
                <a:cs typeface="Arial"/>
              </a:rPr>
              <a:t>i</a:t>
            </a:r>
            <a:r>
              <a:rPr sz="1650" dirty="0">
                <a:latin typeface="Arial"/>
                <a:cs typeface="Arial"/>
              </a:rPr>
              <a:t>s </a:t>
            </a:r>
            <a:r>
              <a:rPr sz="1650" spc="-5" dirty="0">
                <a:latin typeface="Arial"/>
                <a:cs typeface="Arial"/>
              </a:rPr>
              <a:t>th</a:t>
            </a:r>
            <a:r>
              <a:rPr sz="1650" dirty="0">
                <a:latin typeface="Arial"/>
                <a:cs typeface="Arial"/>
              </a:rPr>
              <a:t>e </a:t>
            </a:r>
            <a:r>
              <a:rPr sz="1650" spc="-5" dirty="0">
                <a:latin typeface="Arial"/>
                <a:cs typeface="Arial"/>
              </a:rPr>
              <a:t>intensity</a:t>
            </a:r>
            <a:r>
              <a:rPr sz="1650" dirty="0">
                <a:latin typeface="Arial"/>
                <a:cs typeface="Arial"/>
              </a:rPr>
              <a:t>, </a:t>
            </a:r>
            <a:r>
              <a:rPr sz="1650" spc="-5" dirty="0">
                <a:latin typeface="Arial"/>
                <a:cs typeface="Arial"/>
              </a:rPr>
              <a:t>tha</a:t>
            </a:r>
            <a:r>
              <a:rPr sz="1650" dirty="0">
                <a:latin typeface="Arial"/>
                <a:cs typeface="Arial"/>
              </a:rPr>
              <a:t>t </a:t>
            </a:r>
            <a:r>
              <a:rPr sz="1650" spc="-5" dirty="0">
                <a:latin typeface="Arial"/>
                <a:cs typeface="Arial"/>
              </a:rPr>
              <a:t>i</a:t>
            </a:r>
            <a:r>
              <a:rPr sz="1650" dirty="0">
                <a:latin typeface="Arial"/>
                <a:cs typeface="Arial"/>
              </a:rPr>
              <a:t>s </a:t>
            </a:r>
            <a:r>
              <a:rPr sz="1650" spc="-5" dirty="0">
                <a:latin typeface="Arial"/>
                <a:cs typeface="Arial"/>
              </a:rPr>
              <a:t>instantaneous </a:t>
            </a:r>
            <a:r>
              <a:rPr sz="1650" dirty="0">
                <a:latin typeface="Arial"/>
                <a:cs typeface="Arial"/>
              </a:rPr>
              <a:t>power that across a unit area normal to the direction of the propagation.</a:t>
            </a:r>
          </a:p>
          <a:p>
            <a:pPr marL="82550">
              <a:lnSpc>
                <a:spcPct val="100000"/>
              </a:lnSpc>
              <a:spcBef>
                <a:spcPts val="795"/>
              </a:spcBef>
            </a:pPr>
            <a:r>
              <a:rPr sz="1650" dirty="0">
                <a:latin typeface="Arial"/>
                <a:cs typeface="Arial"/>
              </a:rPr>
              <a:t>The direction of</a:t>
            </a:r>
            <a:r>
              <a:rPr sz="1650" spc="5" dirty="0">
                <a:latin typeface="Arial"/>
                <a:cs typeface="Arial"/>
              </a:rPr>
              <a:t> </a:t>
            </a:r>
            <a:r>
              <a:rPr sz="1650" b="1" dirty="0">
                <a:latin typeface="Arial"/>
                <a:cs typeface="Arial"/>
              </a:rPr>
              <a:t>S </a:t>
            </a:r>
            <a:r>
              <a:rPr sz="1650" dirty="0">
                <a:latin typeface="Arial"/>
                <a:cs typeface="Arial"/>
              </a:rPr>
              <a:t>is the direction of the energy flow.</a:t>
            </a:r>
          </a:p>
          <a:p>
            <a:pPr marL="82550" marR="259715" algn="just">
              <a:lnSpc>
                <a:spcPct val="100000"/>
              </a:lnSpc>
              <a:spcBef>
                <a:spcPts val="795"/>
              </a:spcBef>
            </a:pPr>
            <a:r>
              <a:rPr sz="1650" dirty="0">
                <a:latin typeface="Arial"/>
                <a:cs typeface="Arial"/>
              </a:rPr>
              <a:t>In an electromagnetic wave, the magnitude of</a:t>
            </a:r>
            <a:r>
              <a:rPr sz="1650" spc="5" dirty="0">
                <a:latin typeface="Arial"/>
                <a:cs typeface="Arial"/>
              </a:rPr>
              <a:t> </a:t>
            </a:r>
            <a:r>
              <a:rPr sz="1650" b="1" dirty="0">
                <a:latin typeface="Arial"/>
                <a:cs typeface="Arial"/>
              </a:rPr>
              <a:t>S</a:t>
            </a:r>
            <a:r>
              <a:rPr sz="1650" b="1" spc="-5" dirty="0">
                <a:latin typeface="Arial"/>
                <a:cs typeface="Arial"/>
              </a:rPr>
              <a:t> </a:t>
            </a:r>
            <a:r>
              <a:rPr sz="1650" dirty="0">
                <a:latin typeface="Arial"/>
                <a:cs typeface="Arial"/>
              </a:rPr>
              <a:t>fluctuates rapidly in time. Thus a more useful quantity, the average </a:t>
            </a:r>
            <a:r>
              <a:rPr sz="1650" spc="-5" dirty="0">
                <a:latin typeface="Arial"/>
                <a:cs typeface="Arial"/>
              </a:rPr>
              <a:t>intensity</a:t>
            </a:r>
            <a:r>
              <a:rPr sz="1650" dirty="0">
                <a:latin typeface="Arial"/>
                <a:cs typeface="Arial"/>
              </a:rPr>
              <a:t>, </a:t>
            </a:r>
            <a:r>
              <a:rPr sz="1650" spc="-5" dirty="0">
                <a:latin typeface="Arial"/>
                <a:cs typeface="Arial"/>
              </a:rPr>
              <a:t>is</a:t>
            </a:r>
            <a:endParaRPr sz="1650" dirty="0">
              <a:latin typeface="Arial"/>
              <a:cs typeface="Arial"/>
            </a:endParaRPr>
          </a:p>
        </p:txBody>
      </p:sp>
      <p:sp>
        <p:nvSpPr>
          <p:cNvPr id="4" name="object 4"/>
          <p:cNvSpPr txBox="1"/>
          <p:nvPr/>
        </p:nvSpPr>
        <p:spPr>
          <a:xfrm>
            <a:off x="997350" y="3768681"/>
            <a:ext cx="5592445" cy="507831"/>
          </a:xfrm>
          <a:prstGeom prst="rect">
            <a:avLst/>
          </a:prstGeom>
        </p:spPr>
        <p:txBody>
          <a:bodyPr vert="horz" wrap="square" lIns="0" tIns="0" rIns="0" bIns="0" rtlCol="0">
            <a:spAutoFit/>
          </a:bodyPr>
          <a:lstStyle/>
          <a:p>
            <a:pPr marL="12700" marR="5080" algn="just">
              <a:lnSpc>
                <a:spcPct val="100000"/>
              </a:lnSpc>
            </a:pPr>
            <a:r>
              <a:rPr sz="1650" dirty="0">
                <a:latin typeface="Arial"/>
                <a:cs typeface="Arial"/>
              </a:rPr>
              <a:t>The quantity </a:t>
            </a:r>
            <a:r>
              <a:rPr sz="1650" i="1" dirty="0">
                <a:latin typeface="Arial"/>
                <a:cs typeface="Arial"/>
              </a:rPr>
              <a:t>S</a:t>
            </a:r>
            <a:r>
              <a:rPr sz="1650" spc="-15" baseline="-20202" dirty="0">
                <a:latin typeface="Arial"/>
                <a:cs typeface="Arial"/>
              </a:rPr>
              <a:t>a</a:t>
            </a:r>
            <a:r>
              <a:rPr sz="1650" baseline="-20202" dirty="0">
                <a:latin typeface="Arial"/>
                <a:cs typeface="Arial"/>
              </a:rPr>
              <a:t>v</a:t>
            </a:r>
            <a:r>
              <a:rPr sz="1650" dirty="0">
                <a:latin typeface="Arial"/>
                <a:cs typeface="Arial"/>
              </a:rPr>
              <a:t>, </a:t>
            </a:r>
            <a:r>
              <a:rPr sz="1650" spc="-5" dirty="0">
                <a:latin typeface="Arial"/>
                <a:cs typeface="Arial"/>
              </a:rPr>
              <a:t>measure</a:t>
            </a:r>
            <a:r>
              <a:rPr sz="1650" dirty="0">
                <a:latin typeface="Arial"/>
                <a:cs typeface="Arial"/>
              </a:rPr>
              <a:t>d </a:t>
            </a:r>
            <a:r>
              <a:rPr sz="1650" spc="-5" dirty="0">
                <a:latin typeface="Arial"/>
                <a:cs typeface="Arial"/>
              </a:rPr>
              <a:t>i</a:t>
            </a:r>
            <a:r>
              <a:rPr sz="1650" dirty="0">
                <a:latin typeface="Arial"/>
                <a:cs typeface="Arial"/>
              </a:rPr>
              <a:t>n </a:t>
            </a:r>
            <a:r>
              <a:rPr sz="1650" spc="-5" dirty="0">
                <a:latin typeface="Arial"/>
                <a:cs typeface="Arial"/>
              </a:rPr>
              <a:t>W/</a:t>
            </a:r>
            <a:r>
              <a:rPr sz="1650" dirty="0">
                <a:latin typeface="Arial"/>
                <a:cs typeface="Arial"/>
              </a:rPr>
              <a:t>m</a:t>
            </a:r>
            <a:r>
              <a:rPr sz="1650" baseline="25252" dirty="0">
                <a:latin typeface="Arial"/>
                <a:cs typeface="Arial"/>
              </a:rPr>
              <a:t>2</a:t>
            </a:r>
            <a:r>
              <a:rPr sz="1650" spc="225" baseline="25252" dirty="0">
                <a:latin typeface="Arial"/>
                <a:cs typeface="Arial"/>
              </a:rPr>
              <a:t> </a:t>
            </a:r>
            <a:r>
              <a:rPr sz="1650" dirty="0">
                <a:latin typeface="Arial"/>
                <a:cs typeface="Arial"/>
              </a:rPr>
              <a:t>is the average power incident per unit area normal to the direction of propagation.</a:t>
            </a:r>
          </a:p>
        </p:txBody>
      </p:sp>
      <p:sp>
        <p:nvSpPr>
          <p:cNvPr id="5" name="object 5"/>
          <p:cNvSpPr/>
          <p:nvPr/>
        </p:nvSpPr>
        <p:spPr>
          <a:xfrm>
            <a:off x="3825722" y="3219069"/>
            <a:ext cx="362585" cy="0"/>
          </a:xfrm>
          <a:custGeom>
            <a:avLst/>
            <a:gdLst/>
            <a:ahLst/>
            <a:cxnLst/>
            <a:rect l="l" t="t" r="r" b="b"/>
            <a:pathLst>
              <a:path w="362585">
                <a:moveTo>
                  <a:pt x="0" y="0"/>
                </a:moveTo>
                <a:lnTo>
                  <a:pt x="362203" y="0"/>
                </a:lnTo>
              </a:path>
            </a:pathLst>
          </a:custGeom>
          <a:ln w="9131">
            <a:solidFill>
              <a:srgbClr val="000000"/>
            </a:solidFill>
          </a:ln>
        </p:spPr>
        <p:txBody>
          <a:bodyPr wrap="square" lIns="0" tIns="0" rIns="0" bIns="0" rtlCol="0"/>
          <a:lstStyle/>
          <a:p>
            <a:endParaRPr/>
          </a:p>
        </p:txBody>
      </p:sp>
      <p:sp>
        <p:nvSpPr>
          <p:cNvPr id="6" name="object 6"/>
          <p:cNvSpPr txBox="1"/>
          <p:nvPr/>
        </p:nvSpPr>
        <p:spPr>
          <a:xfrm>
            <a:off x="3828266" y="3242044"/>
            <a:ext cx="339725" cy="296545"/>
          </a:xfrm>
          <a:prstGeom prst="rect">
            <a:avLst/>
          </a:prstGeom>
        </p:spPr>
        <p:txBody>
          <a:bodyPr vert="horz" wrap="square" lIns="0" tIns="0" rIns="0" bIns="0" rtlCol="0">
            <a:spAutoFit/>
          </a:bodyPr>
          <a:lstStyle/>
          <a:p>
            <a:pPr marL="12700">
              <a:lnSpc>
                <a:spcPct val="100000"/>
              </a:lnSpc>
            </a:pPr>
            <a:r>
              <a:rPr sz="1700" spc="55" dirty="0">
                <a:latin typeface="Times New Roman"/>
                <a:cs typeface="Times New Roman"/>
              </a:rPr>
              <a:t>2</a:t>
            </a:r>
            <a:r>
              <a:rPr sz="1800" i="1" spc="10" dirty="0">
                <a:latin typeface="Symbol"/>
                <a:cs typeface="Symbol"/>
              </a:rPr>
              <a:t></a:t>
            </a:r>
            <a:r>
              <a:rPr sz="1500" baseline="-25000" dirty="0">
                <a:latin typeface="Times New Roman"/>
                <a:cs typeface="Times New Roman"/>
              </a:rPr>
              <a:t>0</a:t>
            </a:r>
            <a:endParaRPr sz="1500" baseline="-25000">
              <a:latin typeface="Times New Roman"/>
              <a:cs typeface="Times New Roman"/>
            </a:endParaRPr>
          </a:p>
        </p:txBody>
      </p:sp>
      <p:sp>
        <p:nvSpPr>
          <p:cNvPr id="7" name="object 7"/>
          <p:cNvSpPr txBox="1"/>
          <p:nvPr/>
        </p:nvSpPr>
        <p:spPr>
          <a:xfrm>
            <a:off x="3487075" y="2946156"/>
            <a:ext cx="670560" cy="383540"/>
          </a:xfrm>
          <a:prstGeom prst="rect">
            <a:avLst/>
          </a:prstGeom>
        </p:spPr>
        <p:txBody>
          <a:bodyPr vert="horz" wrap="square" lIns="0" tIns="0" rIns="0" bIns="0" rtlCol="0">
            <a:spAutoFit/>
          </a:bodyPr>
          <a:lstStyle/>
          <a:p>
            <a:pPr marL="12700">
              <a:lnSpc>
                <a:spcPct val="100000"/>
              </a:lnSpc>
            </a:pPr>
            <a:r>
              <a:rPr sz="2550" i="1" spc="7" baseline="-35947" dirty="0">
                <a:latin typeface="Times New Roman"/>
                <a:cs typeface="Times New Roman"/>
              </a:rPr>
              <a:t>c</a:t>
            </a:r>
            <a:r>
              <a:rPr sz="2550" i="1" spc="-7" baseline="-35947" dirty="0">
                <a:latin typeface="Times New Roman"/>
                <a:cs typeface="Times New Roman"/>
              </a:rPr>
              <a:t> </a:t>
            </a:r>
            <a:r>
              <a:rPr sz="2550" spc="7" baseline="-35947" dirty="0">
                <a:latin typeface="Symbol"/>
                <a:cs typeface="Symbol"/>
              </a:rPr>
              <a:t></a:t>
            </a:r>
            <a:r>
              <a:rPr sz="2550" baseline="-35947" dirty="0">
                <a:latin typeface="Times New Roman"/>
                <a:cs typeface="Times New Roman"/>
              </a:rPr>
              <a:t> </a:t>
            </a:r>
            <a:r>
              <a:rPr sz="2550" spc="-44" baseline="-35947" dirty="0">
                <a:latin typeface="Times New Roman"/>
                <a:cs typeface="Times New Roman"/>
              </a:rPr>
              <a:t> </a:t>
            </a:r>
            <a:r>
              <a:rPr sz="1700" i="1" spc="10" dirty="0">
                <a:latin typeface="Times New Roman"/>
                <a:cs typeface="Times New Roman"/>
              </a:rPr>
              <a:t>EB</a:t>
            </a:r>
            <a:endParaRPr sz="1700">
              <a:latin typeface="Times New Roman"/>
              <a:cs typeface="Times New Roman"/>
            </a:endParaRPr>
          </a:p>
        </p:txBody>
      </p:sp>
      <p:sp>
        <p:nvSpPr>
          <p:cNvPr id="8" name="object 8"/>
          <p:cNvSpPr txBox="1"/>
          <p:nvPr/>
        </p:nvSpPr>
        <p:spPr>
          <a:xfrm>
            <a:off x="2758439" y="3080910"/>
            <a:ext cx="616585" cy="248920"/>
          </a:xfrm>
          <a:prstGeom prst="rect">
            <a:avLst/>
          </a:prstGeom>
        </p:spPr>
        <p:txBody>
          <a:bodyPr vert="horz" wrap="square" lIns="0" tIns="0" rIns="0" bIns="0" rtlCol="0">
            <a:spAutoFit/>
          </a:bodyPr>
          <a:lstStyle/>
          <a:p>
            <a:pPr marL="12700">
              <a:lnSpc>
                <a:spcPct val="100000"/>
              </a:lnSpc>
              <a:tabLst>
                <a:tab pos="328930" algn="l"/>
              </a:tabLst>
            </a:pPr>
            <a:r>
              <a:rPr sz="1700" i="1" spc="5" dirty="0">
                <a:latin typeface="Times New Roman"/>
                <a:cs typeface="Times New Roman"/>
              </a:rPr>
              <a:t>S	</a:t>
            </a:r>
            <a:r>
              <a:rPr sz="1700" spc="5" dirty="0">
                <a:latin typeface="Symbol"/>
                <a:cs typeface="Symbol"/>
              </a:rPr>
              <a:t></a:t>
            </a:r>
            <a:r>
              <a:rPr sz="1700" spc="-80" dirty="0">
                <a:latin typeface="Times New Roman"/>
                <a:cs typeface="Times New Roman"/>
              </a:rPr>
              <a:t> </a:t>
            </a:r>
            <a:r>
              <a:rPr sz="1700" i="1" spc="5" dirty="0">
                <a:latin typeface="Times New Roman"/>
                <a:cs typeface="Times New Roman"/>
              </a:rPr>
              <a:t>u</a:t>
            </a:r>
            <a:endParaRPr sz="1700">
              <a:latin typeface="Times New Roman"/>
              <a:cs typeface="Times New Roman"/>
            </a:endParaRPr>
          </a:p>
        </p:txBody>
      </p:sp>
      <p:sp>
        <p:nvSpPr>
          <p:cNvPr id="9" name="object 9"/>
          <p:cNvSpPr txBox="1"/>
          <p:nvPr/>
        </p:nvSpPr>
        <p:spPr>
          <a:xfrm>
            <a:off x="2878312" y="3213206"/>
            <a:ext cx="624205" cy="153670"/>
          </a:xfrm>
          <a:prstGeom prst="rect">
            <a:avLst/>
          </a:prstGeom>
        </p:spPr>
        <p:txBody>
          <a:bodyPr vert="horz" wrap="square" lIns="0" tIns="0" rIns="0" bIns="0" rtlCol="0">
            <a:spAutoFit/>
          </a:bodyPr>
          <a:lstStyle/>
          <a:p>
            <a:pPr marL="12700">
              <a:lnSpc>
                <a:spcPct val="100000"/>
              </a:lnSpc>
              <a:tabLst>
                <a:tab pos="489584" algn="l"/>
              </a:tabLst>
            </a:pPr>
            <a:r>
              <a:rPr sz="1000" i="1" dirty="0">
                <a:latin typeface="Times New Roman"/>
                <a:cs typeface="Times New Roman"/>
              </a:rPr>
              <a:t>av	av</a:t>
            </a:r>
            <a:endParaRPr sz="1000">
              <a:latin typeface="Times New Roman"/>
              <a:cs typeface="Times New Roman"/>
            </a:endParaRPr>
          </a:p>
        </p:txBody>
      </p:sp>
      <p:sp>
        <p:nvSpPr>
          <p:cNvPr id="10" name="object 10"/>
          <p:cNvSpPr/>
          <p:nvPr/>
        </p:nvSpPr>
        <p:spPr>
          <a:xfrm>
            <a:off x="26568" y="6603"/>
            <a:ext cx="7504430" cy="5340350"/>
          </a:xfrm>
          <a:custGeom>
            <a:avLst/>
            <a:gdLst/>
            <a:ahLst/>
            <a:cxnLst/>
            <a:rect l="l" t="t" r="r" b="b"/>
            <a:pathLst>
              <a:path w="7504430" h="5340350">
                <a:moveTo>
                  <a:pt x="0" y="0"/>
                </a:moveTo>
                <a:lnTo>
                  <a:pt x="7504366" y="0"/>
                </a:lnTo>
                <a:lnTo>
                  <a:pt x="7504366" y="5340223"/>
                </a:lnTo>
                <a:lnTo>
                  <a:pt x="0" y="5340223"/>
                </a:lnTo>
                <a:lnTo>
                  <a:pt x="0" y="0"/>
                </a:lnTo>
                <a:close/>
              </a:path>
            </a:pathLst>
          </a:custGeom>
          <a:ln w="3175">
            <a:solidFill>
              <a:srgbClr val="000000"/>
            </a:solidFill>
          </a:ln>
        </p:spPr>
        <p:txBody>
          <a:bodyPr wrap="square" lIns="0" tIns="0" rIns="0" bIns="0" rtlCol="0"/>
          <a:lstStyle/>
          <a:p>
            <a:endParaRPr/>
          </a:p>
        </p:txBody>
      </p:sp>
      <p:sp>
        <p:nvSpPr>
          <p:cNvPr id="11" name="object 11"/>
          <p:cNvSpPr txBox="1"/>
          <p:nvPr/>
        </p:nvSpPr>
        <p:spPr>
          <a:xfrm>
            <a:off x="6404212" y="9998684"/>
            <a:ext cx="161290" cy="147955"/>
          </a:xfrm>
          <a:prstGeom prst="rect">
            <a:avLst/>
          </a:prstGeom>
        </p:spPr>
        <p:txBody>
          <a:bodyPr vert="horz" wrap="square" lIns="0" tIns="0" rIns="0" bIns="0" rtlCol="0">
            <a:spAutoFit/>
          </a:bodyPr>
          <a:lstStyle/>
          <a:p>
            <a:pPr marL="12700">
              <a:lnSpc>
                <a:spcPct val="100000"/>
              </a:lnSpc>
            </a:pPr>
            <a:r>
              <a:rPr sz="950" dirty="0">
                <a:latin typeface="Arial"/>
                <a:cs typeface="Arial"/>
              </a:rPr>
              <a:t>22</a:t>
            </a:r>
            <a:endParaRPr sz="950">
              <a:latin typeface="Arial"/>
              <a:cs typeface="Arial"/>
            </a:endParaRPr>
          </a:p>
        </p:txBody>
      </p:sp>
      <p:sp>
        <p:nvSpPr>
          <p:cNvPr id="12" name="object 12"/>
          <p:cNvSpPr/>
          <p:nvPr/>
        </p:nvSpPr>
        <p:spPr>
          <a:xfrm>
            <a:off x="4568545" y="8043570"/>
            <a:ext cx="429895" cy="0"/>
          </a:xfrm>
          <a:custGeom>
            <a:avLst/>
            <a:gdLst/>
            <a:ahLst/>
            <a:cxnLst/>
            <a:rect l="l" t="t" r="r" b="b"/>
            <a:pathLst>
              <a:path w="429895">
                <a:moveTo>
                  <a:pt x="0" y="0"/>
                </a:moveTo>
                <a:lnTo>
                  <a:pt x="429488" y="0"/>
                </a:lnTo>
              </a:path>
            </a:pathLst>
          </a:custGeom>
          <a:ln w="8775">
            <a:solidFill>
              <a:srgbClr val="000000"/>
            </a:solidFill>
          </a:ln>
        </p:spPr>
        <p:txBody>
          <a:bodyPr wrap="square" lIns="0" tIns="0" rIns="0" bIns="0" rtlCol="0"/>
          <a:lstStyle/>
          <a:p>
            <a:endParaRPr/>
          </a:p>
        </p:txBody>
      </p:sp>
      <p:sp>
        <p:nvSpPr>
          <p:cNvPr id="13" name="object 13"/>
          <p:cNvSpPr/>
          <p:nvPr/>
        </p:nvSpPr>
        <p:spPr>
          <a:xfrm>
            <a:off x="2474137" y="8662327"/>
            <a:ext cx="760730" cy="0"/>
          </a:xfrm>
          <a:custGeom>
            <a:avLst/>
            <a:gdLst/>
            <a:ahLst/>
            <a:cxnLst/>
            <a:rect l="l" t="t" r="r" b="b"/>
            <a:pathLst>
              <a:path w="760730">
                <a:moveTo>
                  <a:pt x="0" y="0"/>
                </a:moveTo>
                <a:lnTo>
                  <a:pt x="760691" y="0"/>
                </a:lnTo>
              </a:path>
            </a:pathLst>
          </a:custGeom>
          <a:ln w="8775">
            <a:solidFill>
              <a:srgbClr val="000000"/>
            </a:solidFill>
          </a:ln>
        </p:spPr>
        <p:txBody>
          <a:bodyPr wrap="square" lIns="0" tIns="0" rIns="0" bIns="0" rtlCol="0"/>
          <a:lstStyle/>
          <a:p>
            <a:endParaRPr/>
          </a:p>
        </p:txBody>
      </p:sp>
      <p:sp>
        <p:nvSpPr>
          <p:cNvPr id="14" name="object 14"/>
          <p:cNvSpPr txBox="1"/>
          <p:nvPr/>
        </p:nvSpPr>
        <p:spPr>
          <a:xfrm>
            <a:off x="847528" y="5924959"/>
            <a:ext cx="6131121" cy="1269578"/>
          </a:xfrm>
          <a:prstGeom prst="rect">
            <a:avLst/>
          </a:prstGeom>
        </p:spPr>
        <p:txBody>
          <a:bodyPr vert="horz" wrap="square" lIns="0" tIns="0" rIns="0" bIns="0" rtlCol="0">
            <a:spAutoFit/>
          </a:bodyPr>
          <a:lstStyle/>
          <a:p>
            <a:pPr marL="12700" marR="5080" algn="just">
              <a:lnSpc>
                <a:spcPct val="100000"/>
              </a:lnSpc>
              <a:spcBef>
                <a:spcPts val="270"/>
              </a:spcBef>
            </a:pPr>
            <a:r>
              <a:rPr sz="1650" dirty="0" smtClean="0">
                <a:latin typeface="Arial"/>
                <a:cs typeface="Arial"/>
              </a:rPr>
              <a:t>A </a:t>
            </a:r>
            <a:r>
              <a:rPr sz="1650" dirty="0">
                <a:latin typeface="Arial"/>
                <a:cs typeface="Arial"/>
              </a:rPr>
              <a:t>radio station transmits a 10-kW signal at a frequency of 100 MHz. For simplicity, assume that it radiates as a point source. At a distance of 1 km from the antenna, find: (a) the amplitude of the electric and magnetic field strengths, and (b) the energy incident normally on a square p</a:t>
            </a:r>
            <a:r>
              <a:rPr sz="1650" spc="15" dirty="0">
                <a:latin typeface="Arial"/>
                <a:cs typeface="Arial"/>
              </a:rPr>
              <a:t>l</a:t>
            </a:r>
            <a:r>
              <a:rPr sz="1650" spc="-5" dirty="0">
                <a:latin typeface="Arial"/>
                <a:cs typeface="Arial"/>
              </a:rPr>
              <a:t>at</a:t>
            </a:r>
            <a:r>
              <a:rPr sz="1650" dirty="0">
                <a:latin typeface="Arial"/>
                <a:cs typeface="Arial"/>
              </a:rPr>
              <a:t>e </a:t>
            </a:r>
            <a:r>
              <a:rPr sz="1650" spc="-5" dirty="0">
                <a:latin typeface="Arial"/>
                <a:cs typeface="Arial"/>
              </a:rPr>
              <a:t>o</a:t>
            </a:r>
            <a:r>
              <a:rPr sz="1650" dirty="0">
                <a:latin typeface="Arial"/>
                <a:cs typeface="Arial"/>
              </a:rPr>
              <a:t>f </a:t>
            </a:r>
            <a:r>
              <a:rPr sz="1650" spc="-5" dirty="0">
                <a:latin typeface="Arial"/>
                <a:cs typeface="Arial"/>
              </a:rPr>
              <a:t>sid</a:t>
            </a:r>
            <a:r>
              <a:rPr sz="1650" dirty="0">
                <a:latin typeface="Arial"/>
                <a:cs typeface="Arial"/>
              </a:rPr>
              <a:t>e </a:t>
            </a:r>
            <a:r>
              <a:rPr sz="1650" spc="-5" dirty="0">
                <a:latin typeface="Arial"/>
                <a:cs typeface="Arial"/>
              </a:rPr>
              <a:t>1</a:t>
            </a:r>
            <a:r>
              <a:rPr sz="1650" dirty="0">
                <a:latin typeface="Arial"/>
                <a:cs typeface="Arial"/>
              </a:rPr>
              <a:t>0 </a:t>
            </a:r>
            <a:r>
              <a:rPr sz="1650" spc="-5" dirty="0">
                <a:latin typeface="Arial"/>
                <a:cs typeface="Arial"/>
              </a:rPr>
              <a:t>c</a:t>
            </a:r>
            <a:r>
              <a:rPr sz="1650" dirty="0">
                <a:latin typeface="Arial"/>
                <a:cs typeface="Arial"/>
              </a:rPr>
              <a:t>m </a:t>
            </a:r>
            <a:r>
              <a:rPr sz="1650" spc="-5" dirty="0">
                <a:latin typeface="Arial"/>
                <a:cs typeface="Arial"/>
              </a:rPr>
              <a:t>i</a:t>
            </a:r>
            <a:r>
              <a:rPr sz="1650" dirty="0">
                <a:latin typeface="Arial"/>
                <a:cs typeface="Arial"/>
              </a:rPr>
              <a:t>n 5 </a:t>
            </a:r>
            <a:r>
              <a:rPr sz="1650" spc="-5" dirty="0">
                <a:latin typeface="Arial"/>
                <a:cs typeface="Arial"/>
              </a:rPr>
              <a:t>min.</a:t>
            </a:r>
            <a:endParaRPr sz="1650" dirty="0">
              <a:latin typeface="Arial"/>
              <a:cs typeface="Arial"/>
            </a:endParaRPr>
          </a:p>
        </p:txBody>
      </p:sp>
      <p:sp>
        <p:nvSpPr>
          <p:cNvPr id="15" name="object 15"/>
          <p:cNvSpPr txBox="1"/>
          <p:nvPr/>
        </p:nvSpPr>
        <p:spPr>
          <a:xfrm>
            <a:off x="2204351" y="9673721"/>
            <a:ext cx="2551430" cy="261620"/>
          </a:xfrm>
          <a:prstGeom prst="rect">
            <a:avLst/>
          </a:prstGeom>
        </p:spPr>
        <p:txBody>
          <a:bodyPr vert="horz" wrap="square" lIns="0" tIns="0" rIns="0" bIns="0" rtlCol="0">
            <a:spAutoFit/>
          </a:bodyPr>
          <a:lstStyle/>
          <a:p>
            <a:pPr marL="12700">
              <a:lnSpc>
                <a:spcPct val="100000"/>
              </a:lnSpc>
              <a:tabLst>
                <a:tab pos="407670" algn="l"/>
                <a:tab pos="1176020" algn="l"/>
              </a:tabLst>
            </a:pPr>
            <a:r>
              <a:rPr sz="1650" spc="-10" dirty="0">
                <a:latin typeface="Times New Roman"/>
                <a:cs typeface="Times New Roman"/>
              </a:rPr>
              <a:t>(</a:t>
            </a:r>
            <a:r>
              <a:rPr sz="1650" i="1" spc="25" dirty="0">
                <a:latin typeface="Times New Roman"/>
                <a:cs typeface="Times New Roman"/>
              </a:rPr>
              <a:t>b</a:t>
            </a:r>
            <a:r>
              <a:rPr sz="1650" dirty="0">
                <a:latin typeface="Times New Roman"/>
                <a:cs typeface="Times New Roman"/>
              </a:rPr>
              <a:t>)	</a:t>
            </a:r>
            <a:r>
              <a:rPr sz="1650" spc="-5" dirty="0">
                <a:latin typeface="Symbol"/>
                <a:cs typeface="Symbol"/>
              </a:rPr>
              <a:t></a:t>
            </a:r>
            <a:r>
              <a:rPr sz="1650" i="1" dirty="0">
                <a:latin typeface="Times New Roman"/>
                <a:cs typeface="Times New Roman"/>
              </a:rPr>
              <a:t>U</a:t>
            </a:r>
            <a:r>
              <a:rPr sz="1650" i="1" spc="180" dirty="0">
                <a:latin typeface="Times New Roman"/>
                <a:cs typeface="Times New Roman"/>
              </a:rPr>
              <a:t> </a:t>
            </a:r>
            <a:r>
              <a:rPr sz="1650" dirty="0">
                <a:latin typeface="Symbol"/>
                <a:cs typeface="Symbol"/>
              </a:rPr>
              <a:t></a:t>
            </a:r>
            <a:r>
              <a:rPr sz="1650" spc="-5" dirty="0">
                <a:latin typeface="Times New Roman"/>
                <a:cs typeface="Times New Roman"/>
              </a:rPr>
              <a:t> </a:t>
            </a:r>
            <a:r>
              <a:rPr sz="1650" i="1" dirty="0">
                <a:latin typeface="Times New Roman"/>
                <a:cs typeface="Times New Roman"/>
              </a:rPr>
              <a:t>S	</a:t>
            </a:r>
            <a:r>
              <a:rPr sz="1650" spc="-5" dirty="0">
                <a:latin typeface="Symbol"/>
                <a:cs typeface="Symbol"/>
              </a:rPr>
              <a:t></a:t>
            </a:r>
            <a:r>
              <a:rPr sz="1650" i="1" dirty="0">
                <a:latin typeface="Times New Roman"/>
                <a:cs typeface="Times New Roman"/>
              </a:rPr>
              <a:t>t</a:t>
            </a:r>
            <a:r>
              <a:rPr sz="1650" i="1" spc="55" dirty="0">
                <a:latin typeface="Times New Roman"/>
                <a:cs typeface="Times New Roman"/>
              </a:rPr>
              <a:t> </a:t>
            </a:r>
            <a:r>
              <a:rPr sz="1650" dirty="0">
                <a:latin typeface="Symbol"/>
                <a:cs typeface="Symbol"/>
              </a:rPr>
              <a:t></a:t>
            </a:r>
            <a:r>
              <a:rPr sz="1650" spc="-25" dirty="0">
                <a:latin typeface="Times New Roman"/>
                <a:cs typeface="Times New Roman"/>
              </a:rPr>
              <a:t> </a:t>
            </a:r>
            <a:r>
              <a:rPr sz="1650" spc="-5" dirty="0">
                <a:latin typeface="Times New Roman"/>
                <a:cs typeface="Times New Roman"/>
              </a:rPr>
              <a:t>2.</a:t>
            </a:r>
            <a:r>
              <a:rPr sz="1650" dirty="0">
                <a:latin typeface="Times New Roman"/>
                <a:cs typeface="Times New Roman"/>
              </a:rPr>
              <a:t>4</a:t>
            </a:r>
            <a:r>
              <a:rPr sz="1650" spc="-260" dirty="0">
                <a:latin typeface="Times New Roman"/>
                <a:cs typeface="Times New Roman"/>
              </a:rPr>
              <a:t> </a:t>
            </a:r>
            <a:r>
              <a:rPr sz="1650" spc="50" dirty="0">
                <a:latin typeface="Symbol"/>
                <a:cs typeface="Symbol"/>
              </a:rPr>
              <a:t></a:t>
            </a:r>
            <a:r>
              <a:rPr sz="1650" dirty="0">
                <a:latin typeface="Times New Roman"/>
                <a:cs typeface="Times New Roman"/>
              </a:rPr>
              <a:t>1</a:t>
            </a:r>
            <a:r>
              <a:rPr sz="1650" spc="65" dirty="0">
                <a:latin typeface="Times New Roman"/>
                <a:cs typeface="Times New Roman"/>
              </a:rPr>
              <a:t>0</a:t>
            </a:r>
            <a:r>
              <a:rPr sz="1425" spc="37" baseline="43859" dirty="0">
                <a:latin typeface="Symbol"/>
                <a:cs typeface="Symbol"/>
              </a:rPr>
              <a:t></a:t>
            </a:r>
            <a:r>
              <a:rPr sz="1425" baseline="43859" dirty="0">
                <a:latin typeface="Times New Roman"/>
                <a:cs typeface="Times New Roman"/>
              </a:rPr>
              <a:t>3   </a:t>
            </a:r>
            <a:r>
              <a:rPr sz="1425" spc="-104" baseline="43859" dirty="0">
                <a:latin typeface="Times New Roman"/>
                <a:cs typeface="Times New Roman"/>
              </a:rPr>
              <a:t> </a:t>
            </a:r>
            <a:r>
              <a:rPr sz="1650" dirty="0">
                <a:latin typeface="Times New Roman"/>
                <a:cs typeface="Times New Roman"/>
              </a:rPr>
              <a:t>J</a:t>
            </a:r>
            <a:endParaRPr sz="1650">
              <a:latin typeface="Times New Roman"/>
              <a:cs typeface="Times New Roman"/>
            </a:endParaRPr>
          </a:p>
        </p:txBody>
      </p:sp>
      <p:sp>
        <p:nvSpPr>
          <p:cNvPr id="16" name="object 16"/>
          <p:cNvSpPr txBox="1"/>
          <p:nvPr/>
        </p:nvSpPr>
        <p:spPr>
          <a:xfrm>
            <a:off x="2208023" y="9191598"/>
            <a:ext cx="1603375" cy="378460"/>
          </a:xfrm>
          <a:prstGeom prst="rect">
            <a:avLst/>
          </a:prstGeom>
        </p:spPr>
        <p:txBody>
          <a:bodyPr vert="horz" wrap="square" lIns="0" tIns="0" rIns="0" bIns="0" rtlCol="0">
            <a:spAutoFit/>
          </a:bodyPr>
          <a:lstStyle/>
          <a:p>
            <a:pPr marL="12700">
              <a:lnSpc>
                <a:spcPts val="1535"/>
              </a:lnSpc>
            </a:pPr>
            <a:r>
              <a:rPr sz="1650" dirty="0">
                <a:latin typeface="Symbol"/>
                <a:cs typeface="Symbol"/>
              </a:rPr>
              <a:t></a:t>
            </a:r>
            <a:endParaRPr sz="1650">
              <a:latin typeface="Symbol"/>
              <a:cs typeface="Symbol"/>
            </a:endParaRPr>
          </a:p>
          <a:p>
            <a:pPr marL="124460">
              <a:lnSpc>
                <a:spcPts val="1535"/>
              </a:lnSpc>
            </a:pPr>
            <a:r>
              <a:rPr sz="1650" i="1" dirty="0">
                <a:latin typeface="Times New Roman"/>
                <a:cs typeface="Times New Roman"/>
              </a:rPr>
              <a:t>B </a:t>
            </a:r>
            <a:r>
              <a:rPr sz="1650" i="1" spc="160" dirty="0">
                <a:latin typeface="Times New Roman"/>
                <a:cs typeface="Times New Roman"/>
              </a:rPr>
              <a:t> </a:t>
            </a:r>
            <a:r>
              <a:rPr sz="1650" dirty="0">
                <a:latin typeface="Symbol"/>
                <a:cs typeface="Symbol"/>
              </a:rPr>
              <a:t></a:t>
            </a:r>
            <a:r>
              <a:rPr sz="1650" spc="-30" dirty="0">
                <a:latin typeface="Times New Roman"/>
                <a:cs typeface="Times New Roman"/>
              </a:rPr>
              <a:t> </a:t>
            </a:r>
            <a:r>
              <a:rPr sz="1650" dirty="0">
                <a:latin typeface="Times New Roman"/>
                <a:cs typeface="Times New Roman"/>
              </a:rPr>
              <a:t>2</a:t>
            </a:r>
            <a:r>
              <a:rPr sz="1650" spc="-5" dirty="0">
                <a:latin typeface="Times New Roman"/>
                <a:cs typeface="Times New Roman"/>
              </a:rPr>
              <a:t>.</a:t>
            </a:r>
            <a:r>
              <a:rPr sz="1650" dirty="0">
                <a:latin typeface="Times New Roman"/>
                <a:cs typeface="Times New Roman"/>
              </a:rPr>
              <a:t>5</a:t>
            </a:r>
            <a:r>
              <a:rPr sz="1650" spc="125" dirty="0">
                <a:latin typeface="Times New Roman"/>
                <a:cs typeface="Times New Roman"/>
              </a:rPr>
              <a:t>8</a:t>
            </a:r>
            <a:r>
              <a:rPr sz="1650" spc="50" dirty="0">
                <a:latin typeface="Symbol"/>
                <a:cs typeface="Symbol"/>
              </a:rPr>
              <a:t></a:t>
            </a:r>
            <a:r>
              <a:rPr sz="1650" dirty="0">
                <a:latin typeface="Times New Roman"/>
                <a:cs typeface="Times New Roman"/>
              </a:rPr>
              <a:t>1</a:t>
            </a:r>
            <a:r>
              <a:rPr sz="1650" spc="60" dirty="0">
                <a:latin typeface="Times New Roman"/>
                <a:cs typeface="Times New Roman"/>
              </a:rPr>
              <a:t>0</a:t>
            </a:r>
            <a:r>
              <a:rPr sz="1425" spc="44" baseline="43859" dirty="0">
                <a:latin typeface="Symbol"/>
                <a:cs typeface="Symbol"/>
              </a:rPr>
              <a:t></a:t>
            </a:r>
            <a:r>
              <a:rPr sz="1425" baseline="43859" dirty="0">
                <a:latin typeface="Times New Roman"/>
                <a:cs typeface="Times New Roman"/>
              </a:rPr>
              <a:t>9 </a:t>
            </a:r>
            <a:r>
              <a:rPr sz="1425" spc="-7" baseline="43859" dirty="0">
                <a:latin typeface="Times New Roman"/>
                <a:cs typeface="Times New Roman"/>
              </a:rPr>
              <a:t> </a:t>
            </a:r>
            <a:r>
              <a:rPr sz="1650" dirty="0">
                <a:latin typeface="Times New Roman"/>
                <a:cs typeface="Times New Roman"/>
              </a:rPr>
              <a:t>T</a:t>
            </a:r>
            <a:endParaRPr sz="1650">
              <a:latin typeface="Times New Roman"/>
              <a:cs typeface="Times New Roman"/>
            </a:endParaRPr>
          </a:p>
        </p:txBody>
      </p:sp>
      <p:sp>
        <p:nvSpPr>
          <p:cNvPr id="17" name="object 17"/>
          <p:cNvSpPr txBox="1"/>
          <p:nvPr/>
        </p:nvSpPr>
        <p:spPr>
          <a:xfrm>
            <a:off x="2208023" y="8982368"/>
            <a:ext cx="1444625" cy="274955"/>
          </a:xfrm>
          <a:prstGeom prst="rect">
            <a:avLst/>
          </a:prstGeom>
        </p:spPr>
        <p:txBody>
          <a:bodyPr vert="horz" wrap="square" lIns="0" tIns="0" rIns="0" bIns="0" rtlCol="0">
            <a:spAutoFit/>
          </a:bodyPr>
          <a:lstStyle/>
          <a:p>
            <a:pPr marL="12700">
              <a:lnSpc>
                <a:spcPct val="100000"/>
              </a:lnSpc>
            </a:pPr>
            <a:r>
              <a:rPr sz="2475" spc="89" baseline="-3367" dirty="0">
                <a:latin typeface="Symbol"/>
                <a:cs typeface="Symbol"/>
              </a:rPr>
              <a:t></a:t>
            </a:r>
            <a:r>
              <a:rPr sz="1650" i="1" dirty="0">
                <a:latin typeface="Times New Roman"/>
                <a:cs typeface="Times New Roman"/>
              </a:rPr>
              <a:t>E</a:t>
            </a:r>
            <a:r>
              <a:rPr sz="1425" baseline="-23391" dirty="0">
                <a:latin typeface="Times New Roman"/>
                <a:cs typeface="Times New Roman"/>
              </a:rPr>
              <a:t>0 </a:t>
            </a:r>
            <a:r>
              <a:rPr sz="1425" spc="104" baseline="-23391" dirty="0">
                <a:latin typeface="Times New Roman"/>
                <a:cs typeface="Times New Roman"/>
              </a:rPr>
              <a:t> </a:t>
            </a:r>
            <a:r>
              <a:rPr sz="1650" dirty="0">
                <a:latin typeface="Symbol"/>
                <a:cs typeface="Symbol"/>
              </a:rPr>
              <a:t></a:t>
            </a:r>
            <a:r>
              <a:rPr sz="1650" spc="-55" dirty="0">
                <a:latin typeface="Times New Roman"/>
                <a:cs typeface="Times New Roman"/>
              </a:rPr>
              <a:t> </a:t>
            </a:r>
            <a:r>
              <a:rPr sz="1650" dirty="0">
                <a:latin typeface="Times New Roman"/>
                <a:cs typeface="Times New Roman"/>
              </a:rPr>
              <a:t>0</a:t>
            </a:r>
            <a:r>
              <a:rPr sz="1650" spc="-5" dirty="0">
                <a:latin typeface="Times New Roman"/>
                <a:cs typeface="Times New Roman"/>
              </a:rPr>
              <a:t>.</a:t>
            </a:r>
            <a:r>
              <a:rPr sz="1650" dirty="0">
                <a:latin typeface="Times New Roman"/>
                <a:cs typeface="Times New Roman"/>
              </a:rPr>
              <a:t>775</a:t>
            </a:r>
            <a:r>
              <a:rPr sz="1650" spc="-130" dirty="0">
                <a:latin typeface="Times New Roman"/>
                <a:cs typeface="Times New Roman"/>
              </a:rPr>
              <a:t> </a:t>
            </a:r>
            <a:r>
              <a:rPr sz="1650" dirty="0">
                <a:latin typeface="Times New Roman"/>
                <a:cs typeface="Times New Roman"/>
              </a:rPr>
              <a:t>V/m</a:t>
            </a:r>
            <a:endParaRPr sz="1650">
              <a:latin typeface="Times New Roman"/>
              <a:cs typeface="Times New Roman"/>
            </a:endParaRPr>
          </a:p>
        </p:txBody>
      </p:sp>
      <p:sp>
        <p:nvSpPr>
          <p:cNvPr id="18" name="object 18"/>
          <p:cNvSpPr txBox="1"/>
          <p:nvPr/>
        </p:nvSpPr>
        <p:spPr>
          <a:xfrm>
            <a:off x="3251543" y="8507175"/>
            <a:ext cx="2328545" cy="261620"/>
          </a:xfrm>
          <a:prstGeom prst="rect">
            <a:avLst/>
          </a:prstGeom>
        </p:spPr>
        <p:txBody>
          <a:bodyPr vert="horz" wrap="square" lIns="0" tIns="0" rIns="0" bIns="0" rtlCol="0">
            <a:spAutoFit/>
          </a:bodyPr>
          <a:lstStyle/>
          <a:p>
            <a:pPr marL="12700">
              <a:lnSpc>
                <a:spcPct val="100000"/>
              </a:lnSpc>
            </a:pPr>
            <a:r>
              <a:rPr sz="1650" dirty="0">
                <a:latin typeface="Symbol"/>
                <a:cs typeface="Symbol"/>
              </a:rPr>
              <a:t></a:t>
            </a:r>
            <a:r>
              <a:rPr sz="1650" spc="-180" dirty="0">
                <a:latin typeface="Times New Roman"/>
                <a:cs typeface="Times New Roman"/>
              </a:rPr>
              <a:t> </a:t>
            </a:r>
            <a:r>
              <a:rPr sz="1650" dirty="0">
                <a:latin typeface="Times New Roman"/>
                <a:cs typeface="Times New Roman"/>
              </a:rPr>
              <a:t>2</a:t>
            </a:r>
            <a:r>
              <a:rPr sz="1650" spc="-260" dirty="0">
                <a:latin typeface="Times New Roman"/>
                <a:cs typeface="Times New Roman"/>
              </a:rPr>
              <a:t> </a:t>
            </a:r>
            <a:r>
              <a:rPr sz="1650" dirty="0">
                <a:latin typeface="Symbol"/>
                <a:cs typeface="Symbol"/>
              </a:rPr>
              <a:t></a:t>
            </a:r>
            <a:r>
              <a:rPr sz="1650" spc="-180" dirty="0">
                <a:latin typeface="Times New Roman"/>
                <a:cs typeface="Times New Roman"/>
              </a:rPr>
              <a:t> </a:t>
            </a:r>
            <a:r>
              <a:rPr sz="1650" spc="-85" dirty="0">
                <a:latin typeface="Times New Roman"/>
                <a:cs typeface="Times New Roman"/>
              </a:rPr>
              <a:t>4</a:t>
            </a:r>
            <a:r>
              <a:rPr sz="1750" i="1" spc="-60" dirty="0">
                <a:latin typeface="Symbol"/>
                <a:cs typeface="Symbol"/>
              </a:rPr>
              <a:t></a:t>
            </a:r>
            <a:r>
              <a:rPr sz="1750" i="1" spc="-25" dirty="0">
                <a:latin typeface="Times New Roman"/>
                <a:cs typeface="Times New Roman"/>
              </a:rPr>
              <a:t> </a:t>
            </a:r>
            <a:r>
              <a:rPr sz="1650" spc="45" dirty="0">
                <a:latin typeface="Symbol"/>
                <a:cs typeface="Symbol"/>
              </a:rPr>
              <a:t></a:t>
            </a:r>
            <a:r>
              <a:rPr sz="1650" dirty="0">
                <a:latin typeface="Times New Roman"/>
                <a:cs typeface="Times New Roman"/>
              </a:rPr>
              <a:t>1</a:t>
            </a:r>
            <a:r>
              <a:rPr sz="1650" spc="65" dirty="0">
                <a:latin typeface="Times New Roman"/>
                <a:cs typeface="Times New Roman"/>
              </a:rPr>
              <a:t>0</a:t>
            </a:r>
            <a:r>
              <a:rPr sz="1425" spc="67" baseline="43859" dirty="0">
                <a:latin typeface="Symbol"/>
                <a:cs typeface="Symbol"/>
              </a:rPr>
              <a:t></a:t>
            </a:r>
            <a:r>
              <a:rPr sz="1425" baseline="43859" dirty="0">
                <a:latin typeface="Times New Roman"/>
                <a:cs typeface="Times New Roman"/>
              </a:rPr>
              <a:t>7</a:t>
            </a:r>
            <a:r>
              <a:rPr sz="1425" spc="172" baseline="43859" dirty="0">
                <a:latin typeface="Times New Roman"/>
                <a:cs typeface="Times New Roman"/>
              </a:rPr>
              <a:t> </a:t>
            </a:r>
            <a:r>
              <a:rPr sz="1650" dirty="0">
                <a:latin typeface="Symbol"/>
                <a:cs typeface="Symbol"/>
              </a:rPr>
              <a:t></a:t>
            </a:r>
            <a:r>
              <a:rPr sz="1650" spc="-235" dirty="0">
                <a:latin typeface="Times New Roman"/>
                <a:cs typeface="Times New Roman"/>
              </a:rPr>
              <a:t> </a:t>
            </a:r>
            <a:r>
              <a:rPr sz="1650" spc="105" dirty="0">
                <a:latin typeface="Times New Roman"/>
                <a:cs typeface="Times New Roman"/>
              </a:rPr>
              <a:t>3</a:t>
            </a:r>
            <a:r>
              <a:rPr sz="1650" spc="50" dirty="0">
                <a:latin typeface="Symbol"/>
                <a:cs typeface="Symbol"/>
              </a:rPr>
              <a:t></a:t>
            </a:r>
            <a:r>
              <a:rPr sz="1650" dirty="0">
                <a:latin typeface="Times New Roman"/>
                <a:cs typeface="Times New Roman"/>
              </a:rPr>
              <a:t>1</a:t>
            </a:r>
            <a:r>
              <a:rPr sz="1650" spc="15" dirty="0">
                <a:latin typeface="Times New Roman"/>
                <a:cs typeface="Times New Roman"/>
              </a:rPr>
              <a:t>0</a:t>
            </a:r>
            <a:r>
              <a:rPr sz="1425" baseline="43859" dirty="0">
                <a:latin typeface="Times New Roman"/>
                <a:cs typeface="Times New Roman"/>
              </a:rPr>
              <a:t>8 </a:t>
            </a:r>
            <a:r>
              <a:rPr sz="1425" spc="82" baseline="43859" dirty="0">
                <a:latin typeface="Times New Roman"/>
                <a:cs typeface="Times New Roman"/>
              </a:rPr>
              <a:t> </a:t>
            </a:r>
            <a:r>
              <a:rPr sz="1650" dirty="0">
                <a:latin typeface="Symbol"/>
                <a:cs typeface="Symbol"/>
              </a:rPr>
              <a:t></a:t>
            </a:r>
            <a:r>
              <a:rPr sz="1650" spc="25" dirty="0">
                <a:latin typeface="Times New Roman"/>
                <a:cs typeface="Times New Roman"/>
              </a:rPr>
              <a:t> </a:t>
            </a:r>
            <a:r>
              <a:rPr sz="1650" i="1" dirty="0">
                <a:latin typeface="Times New Roman"/>
                <a:cs typeface="Times New Roman"/>
              </a:rPr>
              <a:t>E</a:t>
            </a:r>
            <a:r>
              <a:rPr sz="1650" i="1" spc="-250" dirty="0">
                <a:latin typeface="Times New Roman"/>
                <a:cs typeface="Times New Roman"/>
              </a:rPr>
              <a:t> </a:t>
            </a:r>
            <a:r>
              <a:rPr sz="1425" baseline="43859" dirty="0">
                <a:latin typeface="Times New Roman"/>
                <a:cs typeface="Times New Roman"/>
              </a:rPr>
              <a:t>2</a:t>
            </a:r>
            <a:endParaRPr sz="1425" baseline="43859">
              <a:latin typeface="Times New Roman"/>
              <a:cs typeface="Times New Roman"/>
            </a:endParaRPr>
          </a:p>
        </p:txBody>
      </p:sp>
      <p:sp>
        <p:nvSpPr>
          <p:cNvPr id="19" name="object 19"/>
          <p:cNvSpPr txBox="1"/>
          <p:nvPr/>
        </p:nvSpPr>
        <p:spPr>
          <a:xfrm>
            <a:off x="2475617" y="8673686"/>
            <a:ext cx="740410" cy="260350"/>
          </a:xfrm>
          <a:prstGeom prst="rect">
            <a:avLst/>
          </a:prstGeom>
        </p:spPr>
        <p:txBody>
          <a:bodyPr vert="horz" wrap="square" lIns="0" tIns="0" rIns="0" bIns="0" rtlCol="0">
            <a:spAutoFit/>
          </a:bodyPr>
          <a:lstStyle/>
          <a:p>
            <a:pPr marL="12700">
              <a:lnSpc>
                <a:spcPct val="100000"/>
              </a:lnSpc>
            </a:pPr>
            <a:r>
              <a:rPr sz="1650" spc="-80" dirty="0">
                <a:latin typeface="Times New Roman"/>
                <a:cs typeface="Times New Roman"/>
              </a:rPr>
              <a:t>4</a:t>
            </a:r>
            <a:r>
              <a:rPr sz="1750" i="1" spc="40" dirty="0">
                <a:latin typeface="Symbol"/>
                <a:cs typeface="Symbol"/>
              </a:rPr>
              <a:t></a:t>
            </a:r>
            <a:r>
              <a:rPr sz="1650" dirty="0">
                <a:latin typeface="Times New Roman"/>
                <a:cs typeface="Times New Roman"/>
              </a:rPr>
              <a:t>100</a:t>
            </a:r>
            <a:r>
              <a:rPr sz="1650" spc="60" dirty="0">
                <a:latin typeface="Times New Roman"/>
                <a:cs typeface="Times New Roman"/>
              </a:rPr>
              <a:t>0</a:t>
            </a:r>
            <a:r>
              <a:rPr sz="1425" baseline="43859" dirty="0">
                <a:latin typeface="Times New Roman"/>
                <a:cs typeface="Times New Roman"/>
              </a:rPr>
              <a:t>2</a:t>
            </a:r>
            <a:endParaRPr sz="1425" baseline="43859">
              <a:latin typeface="Times New Roman"/>
              <a:cs typeface="Times New Roman"/>
            </a:endParaRPr>
          </a:p>
        </p:txBody>
      </p:sp>
      <p:sp>
        <p:nvSpPr>
          <p:cNvPr id="20" name="object 20"/>
          <p:cNvSpPr txBox="1"/>
          <p:nvPr/>
        </p:nvSpPr>
        <p:spPr>
          <a:xfrm>
            <a:off x="2570241" y="8400095"/>
            <a:ext cx="552450" cy="236220"/>
          </a:xfrm>
          <a:prstGeom prst="rect">
            <a:avLst/>
          </a:prstGeom>
        </p:spPr>
        <p:txBody>
          <a:bodyPr vert="horz" wrap="square" lIns="0" tIns="0" rIns="0" bIns="0" rtlCol="0">
            <a:spAutoFit/>
          </a:bodyPr>
          <a:lstStyle/>
          <a:p>
            <a:pPr marL="12700">
              <a:lnSpc>
                <a:spcPct val="100000"/>
              </a:lnSpc>
            </a:pPr>
            <a:r>
              <a:rPr sz="1650" dirty="0">
                <a:latin typeface="Times New Roman"/>
                <a:cs typeface="Times New Roman"/>
              </a:rPr>
              <a:t>10000</a:t>
            </a:r>
            <a:endParaRPr sz="1650">
              <a:latin typeface="Times New Roman"/>
              <a:cs typeface="Times New Roman"/>
            </a:endParaRPr>
          </a:p>
        </p:txBody>
      </p:sp>
      <p:sp>
        <p:nvSpPr>
          <p:cNvPr id="21" name="object 21"/>
          <p:cNvSpPr txBox="1"/>
          <p:nvPr/>
        </p:nvSpPr>
        <p:spPr>
          <a:xfrm>
            <a:off x="4570014" y="8065689"/>
            <a:ext cx="428625" cy="285115"/>
          </a:xfrm>
          <a:prstGeom prst="rect">
            <a:avLst/>
          </a:prstGeom>
        </p:spPr>
        <p:txBody>
          <a:bodyPr vert="horz" wrap="square" lIns="0" tIns="0" rIns="0" bIns="0" rtlCol="0">
            <a:spAutoFit/>
          </a:bodyPr>
          <a:lstStyle/>
          <a:p>
            <a:pPr marL="12700">
              <a:lnSpc>
                <a:spcPct val="100000"/>
              </a:lnSpc>
            </a:pPr>
            <a:r>
              <a:rPr sz="1650" spc="50" dirty="0">
                <a:latin typeface="Times New Roman"/>
                <a:cs typeface="Times New Roman"/>
              </a:rPr>
              <a:t>2</a:t>
            </a:r>
            <a:r>
              <a:rPr sz="1750" i="1" spc="-15" dirty="0">
                <a:latin typeface="Symbol"/>
                <a:cs typeface="Symbol"/>
              </a:rPr>
              <a:t></a:t>
            </a:r>
            <a:r>
              <a:rPr sz="1425" spc="82" baseline="-23391" dirty="0">
                <a:latin typeface="Times New Roman"/>
                <a:cs typeface="Times New Roman"/>
              </a:rPr>
              <a:t>0</a:t>
            </a:r>
            <a:r>
              <a:rPr sz="1650" i="1" dirty="0">
                <a:latin typeface="Times New Roman"/>
                <a:cs typeface="Times New Roman"/>
              </a:rPr>
              <a:t>c</a:t>
            </a:r>
            <a:endParaRPr sz="1650">
              <a:latin typeface="Times New Roman"/>
              <a:cs typeface="Times New Roman"/>
            </a:endParaRPr>
          </a:p>
        </p:txBody>
      </p:sp>
      <p:sp>
        <p:nvSpPr>
          <p:cNvPr id="22" name="object 22"/>
          <p:cNvSpPr txBox="1"/>
          <p:nvPr/>
        </p:nvSpPr>
        <p:spPr>
          <a:xfrm>
            <a:off x="3487055" y="8065689"/>
            <a:ext cx="452306" cy="269304"/>
          </a:xfrm>
          <a:prstGeom prst="rect">
            <a:avLst/>
          </a:prstGeom>
        </p:spPr>
        <p:txBody>
          <a:bodyPr vert="horz" wrap="square" lIns="0" tIns="0" rIns="0" bIns="0" rtlCol="0">
            <a:spAutoFit/>
          </a:bodyPr>
          <a:lstStyle/>
          <a:p>
            <a:pPr marL="12700">
              <a:lnSpc>
                <a:spcPct val="100000"/>
              </a:lnSpc>
            </a:pPr>
            <a:r>
              <a:rPr sz="1650" spc="-80" dirty="0">
                <a:latin typeface="Times New Roman"/>
                <a:cs typeface="Times New Roman"/>
              </a:rPr>
              <a:t>4</a:t>
            </a:r>
            <a:r>
              <a:rPr sz="1750" i="1" spc="-90" dirty="0" smtClean="0">
                <a:latin typeface="Symbol"/>
                <a:cs typeface="Symbol"/>
              </a:rPr>
              <a:t></a:t>
            </a:r>
            <a:r>
              <a:rPr lang="en-US" sz="1750" i="1" spc="-90" dirty="0" smtClean="0">
                <a:latin typeface="Symbol"/>
                <a:cs typeface="Symbol"/>
              </a:rPr>
              <a:t> </a:t>
            </a:r>
            <a:r>
              <a:rPr sz="1650" i="1" dirty="0" smtClean="0">
                <a:latin typeface="Times New Roman"/>
                <a:cs typeface="Times New Roman"/>
              </a:rPr>
              <a:t>r</a:t>
            </a:r>
            <a:endParaRPr sz="1650" dirty="0">
              <a:latin typeface="Times New Roman"/>
              <a:cs typeface="Times New Roman"/>
            </a:endParaRPr>
          </a:p>
        </p:txBody>
      </p:sp>
      <p:sp>
        <p:nvSpPr>
          <p:cNvPr id="23" name="object 23"/>
          <p:cNvSpPr txBox="1"/>
          <p:nvPr/>
        </p:nvSpPr>
        <p:spPr>
          <a:xfrm>
            <a:off x="2864110" y="7801431"/>
            <a:ext cx="1949450" cy="366395"/>
          </a:xfrm>
          <a:prstGeom prst="rect">
            <a:avLst/>
          </a:prstGeom>
        </p:spPr>
        <p:txBody>
          <a:bodyPr vert="horz" wrap="square" lIns="0" tIns="0" rIns="0" bIns="0" rtlCol="0">
            <a:spAutoFit/>
          </a:bodyPr>
          <a:lstStyle/>
          <a:p>
            <a:pPr marL="12700">
              <a:lnSpc>
                <a:spcPct val="100000"/>
              </a:lnSpc>
              <a:tabLst>
                <a:tab pos="1807845" algn="l"/>
              </a:tabLst>
            </a:pPr>
            <a:r>
              <a:rPr sz="2475" baseline="-35353" dirty="0">
                <a:latin typeface="Symbol"/>
                <a:cs typeface="Symbol"/>
              </a:rPr>
              <a:t></a:t>
            </a:r>
            <a:r>
              <a:rPr sz="2475" spc="165" baseline="-35353" dirty="0">
                <a:latin typeface="Times New Roman"/>
                <a:cs typeface="Times New Roman"/>
              </a:rPr>
              <a:t> </a:t>
            </a:r>
            <a:r>
              <a:rPr sz="1650" u="sng" dirty="0">
                <a:latin typeface="Times New Roman"/>
                <a:cs typeface="Times New Roman"/>
              </a:rPr>
              <a:t>Average</a:t>
            </a:r>
            <a:r>
              <a:rPr sz="1650" u="sng" spc="-180" dirty="0">
                <a:latin typeface="Times New Roman"/>
                <a:cs typeface="Times New Roman"/>
              </a:rPr>
              <a:t> </a:t>
            </a:r>
            <a:r>
              <a:rPr sz="1650" u="sng" dirty="0">
                <a:latin typeface="Times New Roman"/>
                <a:cs typeface="Times New Roman"/>
              </a:rPr>
              <a:t>power</a:t>
            </a:r>
            <a:r>
              <a:rPr sz="1650" spc="140" dirty="0">
                <a:latin typeface="Times New Roman"/>
                <a:cs typeface="Times New Roman"/>
              </a:rPr>
              <a:t> </a:t>
            </a:r>
            <a:r>
              <a:rPr sz="2475" baseline="-35353" dirty="0">
                <a:latin typeface="Symbol"/>
                <a:cs typeface="Symbol"/>
              </a:rPr>
              <a:t></a:t>
            </a:r>
            <a:r>
              <a:rPr sz="2475" baseline="-35353" dirty="0">
                <a:latin typeface="Times New Roman"/>
                <a:cs typeface="Times New Roman"/>
              </a:rPr>
              <a:t>	</a:t>
            </a:r>
            <a:r>
              <a:rPr sz="1650" i="1" dirty="0">
                <a:latin typeface="Times New Roman"/>
                <a:cs typeface="Times New Roman"/>
              </a:rPr>
              <a:t>E</a:t>
            </a:r>
            <a:endParaRPr sz="1650" dirty="0">
              <a:latin typeface="Times New Roman"/>
              <a:cs typeface="Times New Roman"/>
            </a:endParaRPr>
          </a:p>
        </p:txBody>
      </p:sp>
      <p:sp>
        <p:nvSpPr>
          <p:cNvPr id="24" name="object 24"/>
          <p:cNvSpPr txBox="1"/>
          <p:nvPr/>
        </p:nvSpPr>
        <p:spPr>
          <a:xfrm>
            <a:off x="2204351" y="7913821"/>
            <a:ext cx="487045" cy="236220"/>
          </a:xfrm>
          <a:prstGeom prst="rect">
            <a:avLst/>
          </a:prstGeom>
        </p:spPr>
        <p:txBody>
          <a:bodyPr vert="horz" wrap="square" lIns="0" tIns="0" rIns="0" bIns="0" rtlCol="0">
            <a:spAutoFit/>
          </a:bodyPr>
          <a:lstStyle/>
          <a:p>
            <a:pPr marL="12700">
              <a:lnSpc>
                <a:spcPct val="100000"/>
              </a:lnSpc>
            </a:pPr>
            <a:r>
              <a:rPr sz="1650" spc="40" dirty="0">
                <a:latin typeface="Times New Roman"/>
                <a:cs typeface="Times New Roman"/>
              </a:rPr>
              <a:t>(</a:t>
            </a:r>
            <a:r>
              <a:rPr sz="1650" i="1" spc="50" dirty="0">
                <a:latin typeface="Times New Roman"/>
                <a:cs typeface="Times New Roman"/>
              </a:rPr>
              <a:t>a</a:t>
            </a:r>
            <a:r>
              <a:rPr sz="1650" dirty="0">
                <a:latin typeface="Times New Roman"/>
                <a:cs typeface="Times New Roman"/>
              </a:rPr>
              <a:t>) </a:t>
            </a:r>
            <a:r>
              <a:rPr sz="1650" spc="-55" dirty="0">
                <a:latin typeface="Times New Roman"/>
                <a:cs typeface="Times New Roman"/>
              </a:rPr>
              <a:t> </a:t>
            </a:r>
            <a:r>
              <a:rPr sz="1650" i="1" dirty="0">
                <a:latin typeface="Times New Roman"/>
                <a:cs typeface="Times New Roman"/>
              </a:rPr>
              <a:t>S</a:t>
            </a:r>
            <a:endParaRPr sz="1650">
              <a:latin typeface="Times New Roman"/>
              <a:cs typeface="Times New Roman"/>
            </a:endParaRPr>
          </a:p>
        </p:txBody>
      </p:sp>
      <p:sp>
        <p:nvSpPr>
          <p:cNvPr id="25" name="object 25"/>
          <p:cNvSpPr txBox="1"/>
          <p:nvPr/>
        </p:nvSpPr>
        <p:spPr>
          <a:xfrm>
            <a:off x="2208023" y="9385589"/>
            <a:ext cx="321945" cy="236220"/>
          </a:xfrm>
          <a:prstGeom prst="rect">
            <a:avLst/>
          </a:prstGeom>
        </p:spPr>
        <p:txBody>
          <a:bodyPr vert="horz" wrap="square" lIns="0" tIns="0" rIns="0" bIns="0" rtlCol="0">
            <a:spAutoFit/>
          </a:bodyPr>
          <a:lstStyle/>
          <a:p>
            <a:pPr marL="12700">
              <a:lnSpc>
                <a:spcPct val="100000"/>
              </a:lnSpc>
              <a:tabLst>
                <a:tab pos="247015" algn="l"/>
              </a:tabLst>
            </a:pPr>
            <a:r>
              <a:rPr sz="1650" dirty="0">
                <a:latin typeface="Symbol"/>
                <a:cs typeface="Symbol"/>
              </a:rPr>
              <a:t></a:t>
            </a:r>
            <a:r>
              <a:rPr sz="1650" dirty="0">
                <a:latin typeface="Times New Roman"/>
                <a:cs typeface="Times New Roman"/>
              </a:rPr>
              <a:t>	</a:t>
            </a:r>
            <a:r>
              <a:rPr sz="950" dirty="0">
                <a:latin typeface="Times New Roman"/>
                <a:cs typeface="Times New Roman"/>
              </a:rPr>
              <a:t>0</a:t>
            </a:r>
            <a:endParaRPr sz="950">
              <a:latin typeface="Times New Roman"/>
              <a:cs typeface="Times New Roman"/>
            </a:endParaRPr>
          </a:p>
        </p:txBody>
      </p:sp>
      <p:sp>
        <p:nvSpPr>
          <p:cNvPr id="26" name="object 26"/>
          <p:cNvSpPr txBox="1"/>
          <p:nvPr/>
        </p:nvSpPr>
        <p:spPr>
          <a:xfrm>
            <a:off x="5472150" y="8656335"/>
            <a:ext cx="86995" cy="148590"/>
          </a:xfrm>
          <a:prstGeom prst="rect">
            <a:avLst/>
          </a:prstGeom>
        </p:spPr>
        <p:txBody>
          <a:bodyPr vert="horz" wrap="square" lIns="0" tIns="0" rIns="0" bIns="0" rtlCol="0">
            <a:spAutoFit/>
          </a:bodyPr>
          <a:lstStyle/>
          <a:p>
            <a:pPr marL="12700">
              <a:lnSpc>
                <a:spcPct val="100000"/>
              </a:lnSpc>
            </a:pPr>
            <a:r>
              <a:rPr sz="950" dirty="0">
                <a:latin typeface="Times New Roman"/>
                <a:cs typeface="Times New Roman"/>
              </a:rPr>
              <a:t>0</a:t>
            </a:r>
            <a:endParaRPr sz="950">
              <a:latin typeface="Times New Roman"/>
              <a:cs typeface="Times New Roman"/>
            </a:endParaRPr>
          </a:p>
        </p:txBody>
      </p:sp>
      <p:sp>
        <p:nvSpPr>
          <p:cNvPr id="27" name="object 27"/>
          <p:cNvSpPr txBox="1"/>
          <p:nvPr/>
        </p:nvSpPr>
        <p:spPr>
          <a:xfrm>
            <a:off x="4789247" y="7756861"/>
            <a:ext cx="107314" cy="295910"/>
          </a:xfrm>
          <a:prstGeom prst="rect">
            <a:avLst/>
          </a:prstGeom>
        </p:spPr>
        <p:txBody>
          <a:bodyPr vert="horz" wrap="square" lIns="0" tIns="0" rIns="0" bIns="0" rtlCol="0">
            <a:spAutoFit/>
          </a:bodyPr>
          <a:lstStyle/>
          <a:p>
            <a:pPr marL="32384">
              <a:lnSpc>
                <a:spcPct val="100000"/>
              </a:lnSpc>
            </a:pPr>
            <a:r>
              <a:rPr sz="950" dirty="0">
                <a:latin typeface="Times New Roman"/>
                <a:cs typeface="Times New Roman"/>
              </a:rPr>
              <a:t>2</a:t>
            </a:r>
            <a:endParaRPr sz="950">
              <a:latin typeface="Times New Roman"/>
              <a:cs typeface="Times New Roman"/>
            </a:endParaRPr>
          </a:p>
          <a:p>
            <a:pPr marL="12700">
              <a:lnSpc>
                <a:spcPct val="100000"/>
              </a:lnSpc>
              <a:spcBef>
                <a:spcPts val="20"/>
              </a:spcBef>
            </a:pPr>
            <a:r>
              <a:rPr sz="950" dirty="0">
                <a:latin typeface="Times New Roman"/>
                <a:cs typeface="Times New Roman"/>
              </a:rPr>
              <a:t>0</a:t>
            </a:r>
            <a:endParaRPr sz="950">
              <a:latin typeface="Times New Roman"/>
              <a:cs typeface="Times New Roman"/>
            </a:endParaRPr>
          </a:p>
        </p:txBody>
      </p:sp>
      <p:sp>
        <p:nvSpPr>
          <p:cNvPr id="28" name="object 28"/>
          <p:cNvSpPr txBox="1"/>
          <p:nvPr/>
        </p:nvSpPr>
        <p:spPr>
          <a:xfrm>
            <a:off x="3798289" y="8054931"/>
            <a:ext cx="86995" cy="148590"/>
          </a:xfrm>
          <a:prstGeom prst="rect">
            <a:avLst/>
          </a:prstGeom>
        </p:spPr>
        <p:txBody>
          <a:bodyPr vert="horz" wrap="square" lIns="0" tIns="0" rIns="0" bIns="0" rtlCol="0">
            <a:spAutoFit/>
          </a:bodyPr>
          <a:lstStyle/>
          <a:p>
            <a:pPr marL="12700">
              <a:lnSpc>
                <a:spcPct val="100000"/>
              </a:lnSpc>
            </a:pPr>
            <a:r>
              <a:rPr sz="950" dirty="0">
                <a:latin typeface="Times New Roman"/>
                <a:cs typeface="Times New Roman"/>
              </a:rPr>
              <a:t>2</a:t>
            </a:r>
            <a:endParaRPr sz="950">
              <a:latin typeface="Times New Roman"/>
              <a:cs typeface="Times New Roman"/>
            </a:endParaRPr>
          </a:p>
        </p:txBody>
      </p:sp>
      <p:sp>
        <p:nvSpPr>
          <p:cNvPr id="29" name="object 29"/>
          <p:cNvSpPr txBox="1"/>
          <p:nvPr/>
        </p:nvSpPr>
        <p:spPr>
          <a:xfrm>
            <a:off x="2201194" y="8529209"/>
            <a:ext cx="233679" cy="236220"/>
          </a:xfrm>
          <a:prstGeom prst="rect">
            <a:avLst/>
          </a:prstGeom>
        </p:spPr>
        <p:txBody>
          <a:bodyPr vert="horz" wrap="square" lIns="0" tIns="0" rIns="0" bIns="0" rtlCol="0">
            <a:spAutoFit/>
          </a:bodyPr>
          <a:lstStyle/>
          <a:p>
            <a:pPr marL="12700">
              <a:lnSpc>
                <a:spcPct val="100000"/>
              </a:lnSpc>
            </a:pPr>
            <a:r>
              <a:rPr sz="1650" dirty="0">
                <a:latin typeface="Symbol"/>
                <a:cs typeface="Symbol"/>
              </a:rPr>
              <a:t></a:t>
            </a:r>
            <a:endParaRPr sz="1650">
              <a:latin typeface="Symbol"/>
              <a:cs typeface="Symbol"/>
            </a:endParaRPr>
          </a:p>
        </p:txBody>
      </p:sp>
      <p:sp>
        <p:nvSpPr>
          <p:cNvPr id="30" name="object 30"/>
          <p:cNvSpPr txBox="1"/>
          <p:nvPr/>
        </p:nvSpPr>
        <p:spPr>
          <a:xfrm>
            <a:off x="3238427" y="9822358"/>
            <a:ext cx="141605" cy="148590"/>
          </a:xfrm>
          <a:prstGeom prst="rect">
            <a:avLst/>
          </a:prstGeom>
        </p:spPr>
        <p:txBody>
          <a:bodyPr vert="horz" wrap="square" lIns="0" tIns="0" rIns="0" bIns="0" rtlCol="0">
            <a:spAutoFit/>
          </a:bodyPr>
          <a:lstStyle/>
          <a:p>
            <a:pPr marL="12700">
              <a:lnSpc>
                <a:spcPct val="100000"/>
              </a:lnSpc>
            </a:pPr>
            <a:r>
              <a:rPr sz="950" i="1" dirty="0">
                <a:latin typeface="Times New Roman"/>
                <a:cs typeface="Times New Roman"/>
              </a:rPr>
              <a:t>av</a:t>
            </a:r>
            <a:endParaRPr sz="950">
              <a:latin typeface="Times New Roman"/>
              <a:cs typeface="Times New Roman"/>
            </a:endParaRPr>
          </a:p>
        </p:txBody>
      </p:sp>
      <p:sp>
        <p:nvSpPr>
          <p:cNvPr id="31" name="object 31"/>
          <p:cNvSpPr txBox="1"/>
          <p:nvPr/>
        </p:nvSpPr>
        <p:spPr>
          <a:xfrm>
            <a:off x="2675399" y="8037586"/>
            <a:ext cx="141605" cy="148590"/>
          </a:xfrm>
          <a:prstGeom prst="rect">
            <a:avLst/>
          </a:prstGeom>
        </p:spPr>
        <p:txBody>
          <a:bodyPr vert="horz" wrap="square" lIns="0" tIns="0" rIns="0" bIns="0" rtlCol="0">
            <a:spAutoFit/>
          </a:bodyPr>
          <a:lstStyle/>
          <a:p>
            <a:pPr marL="12700">
              <a:lnSpc>
                <a:spcPct val="100000"/>
              </a:lnSpc>
            </a:pPr>
            <a:r>
              <a:rPr sz="950" i="1" dirty="0">
                <a:latin typeface="Times New Roman"/>
                <a:cs typeface="Times New Roman"/>
              </a:rPr>
              <a:t>av</a:t>
            </a:r>
            <a:endParaRPr sz="950">
              <a:latin typeface="Times New Roman"/>
              <a:cs typeface="Times New Roman"/>
            </a:endParaRPr>
          </a:p>
        </p:txBody>
      </p:sp>
      <p:sp>
        <p:nvSpPr>
          <p:cNvPr id="32" name="object 32"/>
          <p:cNvSpPr txBox="1"/>
          <p:nvPr/>
        </p:nvSpPr>
        <p:spPr>
          <a:xfrm>
            <a:off x="847529" y="7623388"/>
            <a:ext cx="844550" cy="236220"/>
          </a:xfrm>
          <a:prstGeom prst="rect">
            <a:avLst/>
          </a:prstGeom>
        </p:spPr>
        <p:txBody>
          <a:bodyPr vert="horz" wrap="square" lIns="0" tIns="0" rIns="0" bIns="0" rtlCol="0">
            <a:spAutoFit/>
          </a:bodyPr>
          <a:lstStyle/>
          <a:p>
            <a:pPr marL="12700">
              <a:lnSpc>
                <a:spcPct val="100000"/>
              </a:lnSpc>
            </a:pPr>
            <a:r>
              <a:rPr sz="1650" dirty="0">
                <a:solidFill>
                  <a:srgbClr val="0000CC"/>
                </a:solidFill>
                <a:latin typeface="Arial"/>
                <a:cs typeface="Arial"/>
              </a:rPr>
              <a:t>Solution:</a:t>
            </a:r>
            <a:endParaRPr sz="1650">
              <a:latin typeface="Arial"/>
              <a:cs typeface="Arial"/>
            </a:endParaRPr>
          </a:p>
        </p:txBody>
      </p:sp>
      <p:sp>
        <p:nvSpPr>
          <p:cNvPr id="33" name="object 33"/>
          <p:cNvSpPr/>
          <p:nvPr/>
        </p:nvSpPr>
        <p:spPr>
          <a:xfrm>
            <a:off x="26568" y="5346827"/>
            <a:ext cx="7504430" cy="5340350"/>
          </a:xfrm>
          <a:custGeom>
            <a:avLst/>
            <a:gdLst/>
            <a:ahLst/>
            <a:cxnLst/>
            <a:rect l="l" t="t" r="r" b="b"/>
            <a:pathLst>
              <a:path w="7504430" h="5340350">
                <a:moveTo>
                  <a:pt x="0" y="0"/>
                </a:moveTo>
                <a:lnTo>
                  <a:pt x="7504366" y="0"/>
                </a:lnTo>
                <a:lnTo>
                  <a:pt x="7504366" y="5340223"/>
                </a:lnTo>
                <a:lnTo>
                  <a:pt x="0" y="5340223"/>
                </a:lnTo>
                <a:lnTo>
                  <a:pt x="0" y="0"/>
                </a:lnTo>
                <a:close/>
              </a:path>
            </a:pathLst>
          </a:custGeom>
          <a:ln w="3175">
            <a:solidFill>
              <a:srgbClr val="000000"/>
            </a:solidFill>
          </a:ln>
        </p:spPr>
        <p:txBody>
          <a:bodyPr wrap="square" lIns="0" tIns="0" rIns="0" bIns="0" rtlCol="0"/>
          <a:lstStyle/>
          <a:p>
            <a:endParaRPr/>
          </a:p>
        </p:txBody>
      </p:sp>
      <p:sp>
        <p:nvSpPr>
          <p:cNvPr id="34" name="Rectangle 33"/>
          <p:cNvSpPr/>
          <p:nvPr/>
        </p:nvSpPr>
        <p:spPr>
          <a:xfrm>
            <a:off x="730250" y="5559469"/>
            <a:ext cx="1204176" cy="369332"/>
          </a:xfrm>
          <a:prstGeom prst="rect">
            <a:avLst/>
          </a:prstGeom>
        </p:spPr>
        <p:txBody>
          <a:bodyPr wrap="none">
            <a:spAutoFit/>
          </a:bodyPr>
          <a:lstStyle/>
          <a:p>
            <a:pPr marL="60960">
              <a:lnSpc>
                <a:spcPct val="100000"/>
              </a:lnSpc>
            </a:pPr>
            <a:r>
              <a:rPr lang="en-US" spc="-5" dirty="0" smtClean="0">
                <a:solidFill>
                  <a:srgbClr val="0000CC"/>
                </a:solidFill>
                <a:latin typeface="Arial"/>
                <a:cs typeface="Arial"/>
              </a:rPr>
              <a:t>Exampl</a:t>
            </a:r>
            <a:r>
              <a:rPr lang="en-US" dirty="0" smtClean="0">
                <a:solidFill>
                  <a:srgbClr val="0000CC"/>
                </a:solidFill>
                <a:latin typeface="Arial"/>
                <a:cs typeface="Arial"/>
              </a:rPr>
              <a:t>e:</a:t>
            </a:r>
            <a:endParaRPr lang="en-US" dirty="0">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404212" y="4658460"/>
            <a:ext cx="161290" cy="147955"/>
          </a:xfrm>
          <a:prstGeom prst="rect">
            <a:avLst/>
          </a:prstGeom>
        </p:spPr>
        <p:txBody>
          <a:bodyPr vert="horz" wrap="square" lIns="0" tIns="0" rIns="0" bIns="0" rtlCol="0">
            <a:spAutoFit/>
          </a:bodyPr>
          <a:lstStyle/>
          <a:p>
            <a:pPr marL="12700">
              <a:lnSpc>
                <a:spcPct val="100000"/>
              </a:lnSpc>
            </a:pPr>
            <a:r>
              <a:rPr sz="950" dirty="0">
                <a:latin typeface="Arial"/>
                <a:cs typeface="Arial"/>
              </a:rPr>
              <a:t>23</a:t>
            </a:r>
            <a:endParaRPr sz="950">
              <a:latin typeface="Arial"/>
              <a:cs typeface="Arial"/>
            </a:endParaRPr>
          </a:p>
        </p:txBody>
      </p:sp>
      <p:sp>
        <p:nvSpPr>
          <p:cNvPr id="3" name="object 3"/>
          <p:cNvSpPr txBox="1"/>
          <p:nvPr/>
        </p:nvSpPr>
        <p:spPr>
          <a:xfrm>
            <a:off x="997355" y="659386"/>
            <a:ext cx="5658485" cy="1572225"/>
          </a:xfrm>
          <a:prstGeom prst="rect">
            <a:avLst/>
          </a:prstGeom>
        </p:spPr>
        <p:txBody>
          <a:bodyPr vert="horz" wrap="square" lIns="0" tIns="0" rIns="0" bIns="0" rtlCol="0">
            <a:spAutoFit/>
          </a:bodyPr>
          <a:lstStyle/>
          <a:p>
            <a:pPr>
              <a:lnSpc>
                <a:spcPct val="100000"/>
              </a:lnSpc>
            </a:pPr>
            <a:r>
              <a:rPr sz="2200" spc="-5" dirty="0" smtClean="0">
                <a:solidFill>
                  <a:srgbClr val="0000CC"/>
                </a:solidFill>
                <a:latin typeface="Arial"/>
                <a:cs typeface="Arial"/>
              </a:rPr>
              <a:t>Momentu</a:t>
            </a:r>
            <a:r>
              <a:rPr sz="2200" dirty="0" smtClean="0">
                <a:solidFill>
                  <a:srgbClr val="0000CC"/>
                </a:solidFill>
                <a:latin typeface="Arial"/>
                <a:cs typeface="Arial"/>
              </a:rPr>
              <a:t>m </a:t>
            </a:r>
            <a:r>
              <a:rPr sz="2200" spc="-5" dirty="0">
                <a:solidFill>
                  <a:srgbClr val="0000CC"/>
                </a:solidFill>
                <a:latin typeface="Arial"/>
                <a:cs typeface="Arial"/>
              </a:rPr>
              <a:t>an</a:t>
            </a:r>
            <a:r>
              <a:rPr sz="2200" dirty="0">
                <a:solidFill>
                  <a:srgbClr val="0000CC"/>
                </a:solidFill>
                <a:latin typeface="Arial"/>
                <a:cs typeface="Arial"/>
              </a:rPr>
              <a:t>d </a:t>
            </a:r>
            <a:r>
              <a:rPr sz="2200" spc="-5" dirty="0">
                <a:solidFill>
                  <a:srgbClr val="0000CC"/>
                </a:solidFill>
                <a:latin typeface="Arial"/>
                <a:cs typeface="Arial"/>
              </a:rPr>
              <a:t>Radiatio</a:t>
            </a:r>
            <a:r>
              <a:rPr sz="2200" dirty="0">
                <a:solidFill>
                  <a:srgbClr val="0000CC"/>
                </a:solidFill>
                <a:latin typeface="Arial"/>
                <a:cs typeface="Arial"/>
              </a:rPr>
              <a:t>n </a:t>
            </a:r>
            <a:r>
              <a:rPr sz="2200" spc="-5" dirty="0">
                <a:solidFill>
                  <a:srgbClr val="0000CC"/>
                </a:solidFill>
                <a:latin typeface="Arial"/>
                <a:cs typeface="Arial"/>
              </a:rPr>
              <a:t>Pressure</a:t>
            </a:r>
            <a:endParaRPr sz="2200" dirty="0">
              <a:latin typeface="Arial"/>
              <a:cs typeface="Arial"/>
            </a:endParaRPr>
          </a:p>
          <a:p>
            <a:pPr marL="12700">
              <a:lnSpc>
                <a:spcPct val="100000"/>
              </a:lnSpc>
              <a:spcBef>
                <a:spcPts val="855"/>
              </a:spcBef>
            </a:pPr>
            <a:r>
              <a:rPr sz="1650" dirty="0">
                <a:latin typeface="Arial"/>
                <a:cs typeface="Arial"/>
              </a:rPr>
              <a:t>An electromagnetic wave transports linear momentum.</a:t>
            </a:r>
          </a:p>
          <a:p>
            <a:pPr marL="12700" marR="5080" algn="just">
              <a:lnSpc>
                <a:spcPct val="100000"/>
              </a:lnSpc>
              <a:spcBef>
                <a:spcPts val="795"/>
              </a:spcBef>
            </a:pPr>
            <a:r>
              <a:rPr sz="1650" dirty="0">
                <a:latin typeface="Arial"/>
                <a:cs typeface="Arial"/>
              </a:rPr>
              <a:t>We state, without proof, that the linear momentum carried by an electromagnetic wave is related the energy it transport according to</a:t>
            </a:r>
          </a:p>
        </p:txBody>
      </p:sp>
      <p:sp>
        <p:nvSpPr>
          <p:cNvPr id="4" name="object 4"/>
          <p:cNvSpPr/>
          <p:nvPr/>
        </p:nvSpPr>
        <p:spPr>
          <a:xfrm>
            <a:off x="3829926" y="2324315"/>
            <a:ext cx="191135" cy="0"/>
          </a:xfrm>
          <a:custGeom>
            <a:avLst/>
            <a:gdLst/>
            <a:ahLst/>
            <a:cxnLst/>
            <a:rect l="l" t="t" r="r" b="b"/>
            <a:pathLst>
              <a:path w="191135">
                <a:moveTo>
                  <a:pt x="0" y="0"/>
                </a:moveTo>
                <a:lnTo>
                  <a:pt x="190830" y="0"/>
                </a:lnTo>
              </a:path>
            </a:pathLst>
          </a:custGeom>
          <a:ln w="9131">
            <a:solidFill>
              <a:srgbClr val="000000"/>
            </a:solidFill>
          </a:ln>
        </p:spPr>
        <p:txBody>
          <a:bodyPr wrap="square" lIns="0" tIns="0" rIns="0" bIns="0" rtlCol="0"/>
          <a:lstStyle/>
          <a:p>
            <a:endParaRPr/>
          </a:p>
        </p:txBody>
      </p:sp>
      <p:sp>
        <p:nvSpPr>
          <p:cNvPr id="5" name="object 5"/>
          <p:cNvSpPr txBox="1"/>
          <p:nvPr/>
        </p:nvSpPr>
        <p:spPr>
          <a:xfrm>
            <a:off x="3862962" y="2361511"/>
            <a:ext cx="123189" cy="245110"/>
          </a:xfrm>
          <a:prstGeom prst="rect">
            <a:avLst/>
          </a:prstGeom>
        </p:spPr>
        <p:txBody>
          <a:bodyPr vert="horz" wrap="square" lIns="0" tIns="0" rIns="0" bIns="0" rtlCol="0">
            <a:spAutoFit/>
          </a:bodyPr>
          <a:lstStyle/>
          <a:p>
            <a:pPr marL="12700">
              <a:lnSpc>
                <a:spcPct val="100000"/>
              </a:lnSpc>
            </a:pPr>
            <a:r>
              <a:rPr sz="1700" i="1" spc="5" dirty="0">
                <a:latin typeface="Times New Roman"/>
                <a:cs typeface="Times New Roman"/>
              </a:rPr>
              <a:t>c</a:t>
            </a:r>
            <a:endParaRPr sz="1700">
              <a:latin typeface="Times New Roman"/>
              <a:cs typeface="Times New Roman"/>
            </a:endParaRPr>
          </a:p>
        </p:txBody>
      </p:sp>
      <p:sp>
        <p:nvSpPr>
          <p:cNvPr id="6" name="object 6"/>
          <p:cNvSpPr txBox="1"/>
          <p:nvPr/>
        </p:nvSpPr>
        <p:spPr>
          <a:xfrm>
            <a:off x="3811450" y="2051340"/>
            <a:ext cx="184150" cy="245110"/>
          </a:xfrm>
          <a:prstGeom prst="rect">
            <a:avLst/>
          </a:prstGeom>
        </p:spPr>
        <p:txBody>
          <a:bodyPr vert="horz" wrap="square" lIns="0" tIns="0" rIns="0" bIns="0" rtlCol="0">
            <a:spAutoFit/>
          </a:bodyPr>
          <a:lstStyle/>
          <a:p>
            <a:pPr marL="12700">
              <a:lnSpc>
                <a:spcPct val="100000"/>
              </a:lnSpc>
            </a:pPr>
            <a:r>
              <a:rPr sz="1700" i="1" spc="10" dirty="0">
                <a:latin typeface="Times New Roman"/>
                <a:cs typeface="Times New Roman"/>
              </a:rPr>
              <a:t>U</a:t>
            </a:r>
            <a:endParaRPr sz="1700">
              <a:latin typeface="Times New Roman"/>
              <a:cs typeface="Times New Roman"/>
            </a:endParaRPr>
          </a:p>
        </p:txBody>
      </p:sp>
      <p:sp>
        <p:nvSpPr>
          <p:cNvPr id="7" name="object 7"/>
          <p:cNvSpPr txBox="1"/>
          <p:nvPr/>
        </p:nvSpPr>
        <p:spPr>
          <a:xfrm>
            <a:off x="3477105" y="2186099"/>
            <a:ext cx="311150" cy="248920"/>
          </a:xfrm>
          <a:prstGeom prst="rect">
            <a:avLst/>
          </a:prstGeom>
        </p:spPr>
        <p:txBody>
          <a:bodyPr vert="horz" wrap="square" lIns="0" tIns="0" rIns="0" bIns="0" rtlCol="0">
            <a:spAutoFit/>
          </a:bodyPr>
          <a:lstStyle/>
          <a:p>
            <a:pPr marL="12700">
              <a:lnSpc>
                <a:spcPct val="100000"/>
              </a:lnSpc>
            </a:pPr>
            <a:r>
              <a:rPr sz="1700" i="1" spc="5" dirty="0">
                <a:latin typeface="Times New Roman"/>
                <a:cs typeface="Times New Roman"/>
              </a:rPr>
              <a:t>p</a:t>
            </a:r>
            <a:r>
              <a:rPr sz="1700" i="1" spc="10" dirty="0">
                <a:latin typeface="Times New Roman"/>
                <a:cs typeface="Times New Roman"/>
              </a:rPr>
              <a:t> </a:t>
            </a:r>
            <a:r>
              <a:rPr sz="1700" spc="5" dirty="0">
                <a:latin typeface="Symbol"/>
                <a:cs typeface="Symbol"/>
              </a:rPr>
              <a:t></a:t>
            </a:r>
            <a:endParaRPr sz="1700">
              <a:latin typeface="Symbol"/>
              <a:cs typeface="Symbol"/>
            </a:endParaRPr>
          </a:p>
        </p:txBody>
      </p:sp>
      <p:sp>
        <p:nvSpPr>
          <p:cNvPr id="8" name="object 8"/>
          <p:cNvSpPr txBox="1"/>
          <p:nvPr/>
        </p:nvSpPr>
        <p:spPr>
          <a:xfrm>
            <a:off x="997355" y="2580712"/>
            <a:ext cx="5555615" cy="2051331"/>
          </a:xfrm>
          <a:prstGeom prst="rect">
            <a:avLst/>
          </a:prstGeom>
        </p:spPr>
        <p:txBody>
          <a:bodyPr vert="horz" wrap="square" lIns="0" tIns="0" rIns="0" bIns="0" rtlCol="0">
            <a:spAutoFit/>
          </a:bodyPr>
          <a:lstStyle/>
          <a:p>
            <a:pPr marL="12700" marR="40005" algn="just">
              <a:lnSpc>
                <a:spcPct val="100000"/>
              </a:lnSpc>
            </a:pPr>
            <a:r>
              <a:rPr sz="1650" spc="-5" dirty="0">
                <a:latin typeface="Arial"/>
                <a:cs typeface="Arial"/>
              </a:rPr>
              <a:t>I</a:t>
            </a:r>
            <a:r>
              <a:rPr sz="1650" dirty="0">
                <a:latin typeface="Arial"/>
                <a:cs typeface="Arial"/>
              </a:rPr>
              <a:t>f </a:t>
            </a:r>
            <a:r>
              <a:rPr sz="1650" spc="-5" dirty="0">
                <a:latin typeface="Arial"/>
                <a:cs typeface="Arial"/>
              </a:rPr>
              <a:t>surfac</a:t>
            </a:r>
            <a:r>
              <a:rPr sz="1650" dirty="0">
                <a:latin typeface="Arial"/>
                <a:cs typeface="Arial"/>
              </a:rPr>
              <a:t>e </a:t>
            </a:r>
            <a:r>
              <a:rPr sz="1650" spc="-5" dirty="0">
                <a:latin typeface="Arial"/>
                <a:cs typeface="Arial"/>
              </a:rPr>
              <a:t>i</a:t>
            </a:r>
            <a:r>
              <a:rPr sz="1650" dirty="0">
                <a:latin typeface="Arial"/>
                <a:cs typeface="Arial"/>
              </a:rPr>
              <a:t>s </a:t>
            </a:r>
            <a:r>
              <a:rPr sz="1650" spc="-5" dirty="0">
                <a:latin typeface="Arial"/>
                <a:cs typeface="Arial"/>
              </a:rPr>
              <a:t>perfectl</a:t>
            </a:r>
            <a:r>
              <a:rPr sz="1650" dirty="0">
                <a:latin typeface="Arial"/>
                <a:cs typeface="Arial"/>
              </a:rPr>
              <a:t>y </a:t>
            </a:r>
            <a:r>
              <a:rPr sz="1650" spc="-5" dirty="0">
                <a:latin typeface="Arial"/>
                <a:cs typeface="Arial"/>
              </a:rPr>
              <a:t>reflecting</a:t>
            </a:r>
            <a:r>
              <a:rPr sz="1650" dirty="0">
                <a:latin typeface="Arial"/>
                <a:cs typeface="Arial"/>
              </a:rPr>
              <a:t>, </a:t>
            </a:r>
            <a:r>
              <a:rPr sz="1650" spc="-5" dirty="0">
                <a:latin typeface="Arial"/>
                <a:cs typeface="Arial"/>
              </a:rPr>
              <a:t>th</a:t>
            </a:r>
            <a:r>
              <a:rPr sz="1650" dirty="0">
                <a:latin typeface="Arial"/>
                <a:cs typeface="Arial"/>
              </a:rPr>
              <a:t>e </a:t>
            </a:r>
            <a:r>
              <a:rPr sz="1650" spc="-5" dirty="0">
                <a:latin typeface="Arial"/>
                <a:cs typeface="Arial"/>
              </a:rPr>
              <a:t>momentu</a:t>
            </a:r>
            <a:r>
              <a:rPr sz="1650" dirty="0">
                <a:latin typeface="Arial"/>
                <a:cs typeface="Arial"/>
              </a:rPr>
              <a:t>m </a:t>
            </a:r>
            <a:r>
              <a:rPr sz="1650" spc="-5" dirty="0">
                <a:latin typeface="Arial"/>
                <a:cs typeface="Arial"/>
              </a:rPr>
              <a:t>chang</a:t>
            </a:r>
            <a:r>
              <a:rPr sz="1650" dirty="0">
                <a:latin typeface="Arial"/>
                <a:cs typeface="Arial"/>
              </a:rPr>
              <a:t>e </a:t>
            </a:r>
            <a:r>
              <a:rPr sz="1650" spc="-5" dirty="0">
                <a:latin typeface="Arial"/>
                <a:cs typeface="Arial"/>
              </a:rPr>
              <a:t>of </a:t>
            </a:r>
            <a:r>
              <a:rPr sz="1650" dirty="0">
                <a:latin typeface="Arial"/>
                <a:cs typeface="Arial"/>
              </a:rPr>
              <a:t>the wave is double, consequently, the momentum imparted to the surface is also doubled.</a:t>
            </a:r>
          </a:p>
          <a:p>
            <a:pPr marL="12700" marR="5080">
              <a:lnSpc>
                <a:spcPct val="100000"/>
              </a:lnSpc>
              <a:spcBef>
                <a:spcPts val="790"/>
              </a:spcBef>
            </a:pPr>
            <a:r>
              <a:rPr sz="1650" spc="-5" dirty="0">
                <a:latin typeface="Arial"/>
                <a:cs typeface="Arial"/>
              </a:rPr>
              <a:t>Th</a:t>
            </a:r>
            <a:r>
              <a:rPr sz="1650" dirty="0">
                <a:latin typeface="Arial"/>
                <a:cs typeface="Arial"/>
              </a:rPr>
              <a:t>e </a:t>
            </a:r>
            <a:r>
              <a:rPr sz="1650" spc="-5" dirty="0">
                <a:latin typeface="Arial"/>
                <a:cs typeface="Arial"/>
              </a:rPr>
              <a:t>forc</a:t>
            </a:r>
            <a:r>
              <a:rPr sz="1650" dirty="0">
                <a:latin typeface="Arial"/>
                <a:cs typeface="Arial"/>
              </a:rPr>
              <a:t>e </a:t>
            </a:r>
            <a:r>
              <a:rPr sz="1650" spc="-5" dirty="0">
                <a:latin typeface="Arial"/>
                <a:cs typeface="Arial"/>
              </a:rPr>
              <a:t>exerte</a:t>
            </a:r>
            <a:r>
              <a:rPr sz="1650" dirty="0">
                <a:latin typeface="Arial"/>
                <a:cs typeface="Arial"/>
              </a:rPr>
              <a:t>d </a:t>
            </a:r>
            <a:r>
              <a:rPr sz="1650" spc="-5" dirty="0">
                <a:latin typeface="Arial"/>
                <a:cs typeface="Arial"/>
              </a:rPr>
              <a:t>b</a:t>
            </a:r>
            <a:r>
              <a:rPr sz="1650" dirty="0">
                <a:latin typeface="Arial"/>
                <a:cs typeface="Arial"/>
              </a:rPr>
              <a:t>y </a:t>
            </a:r>
            <a:r>
              <a:rPr sz="1650" spc="-5" dirty="0">
                <a:latin typeface="Arial"/>
                <a:cs typeface="Arial"/>
              </a:rPr>
              <a:t>a</a:t>
            </a:r>
            <a:r>
              <a:rPr sz="1650" dirty="0">
                <a:latin typeface="Arial"/>
                <a:cs typeface="Arial"/>
              </a:rPr>
              <a:t>n </a:t>
            </a:r>
            <a:r>
              <a:rPr sz="1650" spc="-5" dirty="0">
                <a:latin typeface="Arial"/>
                <a:cs typeface="Arial"/>
              </a:rPr>
              <a:t>elect</a:t>
            </a:r>
            <a:r>
              <a:rPr sz="1650" spc="10" dirty="0">
                <a:latin typeface="Arial"/>
                <a:cs typeface="Arial"/>
              </a:rPr>
              <a:t>r</a:t>
            </a:r>
            <a:r>
              <a:rPr sz="1650" dirty="0">
                <a:latin typeface="Arial"/>
                <a:cs typeface="Arial"/>
              </a:rPr>
              <a:t>omagnetic wave on a surface may be related to the Poynting</a:t>
            </a:r>
            <a:r>
              <a:rPr sz="1650" spc="-5" dirty="0">
                <a:latin typeface="Arial"/>
                <a:cs typeface="Arial"/>
              </a:rPr>
              <a:t> </a:t>
            </a:r>
            <a:r>
              <a:rPr sz="1650" dirty="0">
                <a:latin typeface="Arial"/>
                <a:cs typeface="Arial"/>
              </a:rPr>
              <a:t>vector</a:t>
            </a:r>
          </a:p>
          <a:p>
            <a:pPr marL="1118235" marR="1718310" indent="-19050">
              <a:lnSpc>
                <a:spcPct val="119700"/>
              </a:lnSpc>
              <a:spcBef>
                <a:spcPts val="370"/>
              </a:spcBef>
              <a:tabLst>
                <a:tab pos="1530985" algn="l"/>
                <a:tab pos="2147570" algn="l"/>
                <a:tab pos="2860675" algn="l"/>
                <a:tab pos="3367404" algn="l"/>
              </a:tabLst>
            </a:pPr>
            <a:r>
              <a:rPr sz="1700" i="1" u="sng" spc="10" dirty="0">
                <a:latin typeface="Times New Roman"/>
                <a:cs typeface="Times New Roman"/>
              </a:rPr>
              <a:t>F</a:t>
            </a:r>
            <a:r>
              <a:rPr sz="1700" i="1" spc="10" dirty="0">
                <a:latin typeface="Times New Roman"/>
                <a:cs typeface="Times New Roman"/>
              </a:rPr>
              <a:t> </a:t>
            </a:r>
            <a:r>
              <a:rPr sz="1700" i="1" spc="-140" dirty="0">
                <a:latin typeface="Times New Roman"/>
                <a:cs typeface="Times New Roman"/>
              </a:rPr>
              <a:t> </a:t>
            </a:r>
            <a:r>
              <a:rPr sz="2550" spc="7" baseline="-35947" dirty="0">
                <a:latin typeface="Symbol"/>
                <a:cs typeface="Symbol"/>
              </a:rPr>
              <a:t></a:t>
            </a:r>
            <a:r>
              <a:rPr sz="2550" spc="7" baseline="-35947" dirty="0">
                <a:latin typeface="Times New Roman"/>
                <a:cs typeface="Times New Roman"/>
              </a:rPr>
              <a:t> </a:t>
            </a:r>
            <a:r>
              <a:rPr sz="1700" u="sng" spc="110" dirty="0">
                <a:latin typeface="Times New Roman"/>
                <a:cs typeface="Times New Roman"/>
              </a:rPr>
              <a:t> </a:t>
            </a:r>
            <a:r>
              <a:rPr sz="1700" u="sng" spc="5" dirty="0">
                <a:latin typeface="Symbol"/>
                <a:cs typeface="Symbol"/>
              </a:rPr>
              <a:t></a:t>
            </a:r>
            <a:r>
              <a:rPr sz="1700" i="1" u="sng" spc="5" dirty="0">
                <a:latin typeface="Times New Roman"/>
                <a:cs typeface="Times New Roman"/>
              </a:rPr>
              <a:t>p </a:t>
            </a:r>
            <a:r>
              <a:rPr sz="1700" i="1" spc="30" dirty="0">
                <a:latin typeface="Times New Roman"/>
                <a:cs typeface="Times New Roman"/>
              </a:rPr>
              <a:t> </a:t>
            </a:r>
            <a:r>
              <a:rPr sz="2550" spc="7" baseline="-35947" dirty="0">
                <a:latin typeface="Symbol"/>
                <a:cs typeface="Symbol"/>
              </a:rPr>
              <a:t></a:t>
            </a:r>
            <a:r>
              <a:rPr sz="2550" spc="7" baseline="-35947" dirty="0">
                <a:latin typeface="Times New Roman"/>
                <a:cs typeface="Times New Roman"/>
              </a:rPr>
              <a:t> </a:t>
            </a:r>
            <a:r>
              <a:rPr sz="1700" u="sng" spc="204" dirty="0">
                <a:latin typeface="Times New Roman"/>
                <a:cs typeface="Times New Roman"/>
              </a:rPr>
              <a:t> </a:t>
            </a:r>
            <a:r>
              <a:rPr sz="1700" u="sng" spc="5" dirty="0">
                <a:latin typeface="Symbol"/>
                <a:cs typeface="Symbol"/>
              </a:rPr>
              <a:t></a:t>
            </a:r>
            <a:r>
              <a:rPr sz="1700" i="1" u="sng" spc="5" dirty="0">
                <a:latin typeface="Times New Roman"/>
                <a:cs typeface="Times New Roman"/>
              </a:rPr>
              <a:t>U </a:t>
            </a:r>
            <a:r>
              <a:rPr sz="1700" i="1" u="sng" spc="-30" dirty="0">
                <a:latin typeface="Times New Roman"/>
                <a:cs typeface="Times New Roman"/>
              </a:rPr>
              <a:t> </a:t>
            </a:r>
            <a:r>
              <a:rPr sz="1700" i="1" spc="30" dirty="0">
                <a:latin typeface="Times New Roman"/>
                <a:cs typeface="Times New Roman"/>
              </a:rPr>
              <a:t> </a:t>
            </a:r>
            <a:r>
              <a:rPr sz="2550" spc="7" baseline="-35947" dirty="0">
                <a:latin typeface="Symbol"/>
                <a:cs typeface="Symbol"/>
              </a:rPr>
              <a:t></a:t>
            </a:r>
            <a:r>
              <a:rPr sz="2550" spc="284" baseline="-35947" dirty="0">
                <a:latin typeface="Times New Roman"/>
                <a:cs typeface="Times New Roman"/>
              </a:rPr>
              <a:t> </a:t>
            </a:r>
            <a:r>
              <a:rPr sz="1700" i="1" u="sng" spc="5" dirty="0">
                <a:latin typeface="Times New Roman"/>
                <a:cs typeface="Times New Roman"/>
              </a:rPr>
              <a:t>SA</a:t>
            </a:r>
            <a:r>
              <a:rPr sz="1700" i="1" spc="105" dirty="0">
                <a:latin typeface="Times New Roman"/>
                <a:cs typeface="Times New Roman"/>
              </a:rPr>
              <a:t> </a:t>
            </a:r>
            <a:r>
              <a:rPr sz="2550" spc="7" baseline="-35947" dirty="0">
                <a:latin typeface="Symbol"/>
                <a:cs typeface="Symbol"/>
              </a:rPr>
              <a:t></a:t>
            </a:r>
            <a:r>
              <a:rPr sz="2550" spc="217" baseline="-35947" dirty="0">
                <a:latin typeface="Times New Roman"/>
                <a:cs typeface="Times New Roman"/>
              </a:rPr>
              <a:t> </a:t>
            </a:r>
            <a:r>
              <a:rPr sz="1700" i="1" u="sng" spc="5" dirty="0">
                <a:latin typeface="Times New Roman"/>
                <a:cs typeface="Times New Roman"/>
              </a:rPr>
              <a:t>S</a:t>
            </a:r>
            <a:r>
              <a:rPr sz="1700" i="1" dirty="0">
                <a:latin typeface="Times New Roman"/>
                <a:cs typeface="Times New Roman"/>
              </a:rPr>
              <a:t> </a:t>
            </a:r>
            <a:r>
              <a:rPr sz="1700" i="1" spc="-165" dirty="0">
                <a:latin typeface="Times New Roman"/>
                <a:cs typeface="Times New Roman"/>
              </a:rPr>
              <a:t> </a:t>
            </a:r>
            <a:r>
              <a:rPr sz="2550" spc="7" baseline="-35947" dirty="0">
                <a:latin typeface="Symbol"/>
                <a:cs typeface="Symbol"/>
              </a:rPr>
              <a:t></a:t>
            </a:r>
            <a:r>
              <a:rPr sz="2550" spc="-120" baseline="-35947" dirty="0">
                <a:latin typeface="Times New Roman"/>
                <a:cs typeface="Times New Roman"/>
              </a:rPr>
              <a:t> </a:t>
            </a:r>
            <a:r>
              <a:rPr sz="2550" i="1" spc="7" baseline="-35947" dirty="0">
                <a:latin typeface="Times New Roman"/>
                <a:cs typeface="Times New Roman"/>
              </a:rPr>
              <a:t>u </a:t>
            </a:r>
            <a:r>
              <a:rPr sz="1700" i="1" spc="10" dirty="0">
                <a:latin typeface="Times New Roman"/>
                <a:cs typeface="Times New Roman"/>
              </a:rPr>
              <a:t>A</a:t>
            </a:r>
            <a:r>
              <a:rPr sz="1700" i="1" dirty="0">
                <a:latin typeface="Times New Roman"/>
                <a:cs typeface="Times New Roman"/>
              </a:rPr>
              <a:t>	A</a:t>
            </a:r>
            <a:r>
              <a:rPr sz="1700" spc="5" dirty="0">
                <a:latin typeface="Symbol"/>
                <a:cs typeface="Symbol"/>
              </a:rPr>
              <a:t></a:t>
            </a:r>
            <a:r>
              <a:rPr sz="1700" i="1" dirty="0">
                <a:latin typeface="Times New Roman"/>
                <a:cs typeface="Times New Roman"/>
              </a:rPr>
              <a:t>t	</a:t>
            </a:r>
            <a:r>
              <a:rPr sz="1700" i="1" spc="10" dirty="0">
                <a:latin typeface="Times New Roman"/>
                <a:cs typeface="Times New Roman"/>
              </a:rPr>
              <a:t>A</a:t>
            </a:r>
            <a:r>
              <a:rPr sz="1700" i="1" spc="-15" dirty="0">
                <a:latin typeface="Times New Roman"/>
                <a:cs typeface="Times New Roman"/>
              </a:rPr>
              <a:t>c</a:t>
            </a:r>
            <a:r>
              <a:rPr sz="1700" spc="5" dirty="0">
                <a:latin typeface="Symbol"/>
                <a:cs typeface="Symbol"/>
              </a:rPr>
              <a:t></a:t>
            </a:r>
            <a:r>
              <a:rPr sz="1700" i="1" dirty="0">
                <a:latin typeface="Times New Roman"/>
                <a:cs typeface="Times New Roman"/>
              </a:rPr>
              <a:t>t	</a:t>
            </a:r>
            <a:r>
              <a:rPr sz="1700" i="1" spc="5" dirty="0">
                <a:latin typeface="Times New Roman"/>
                <a:cs typeface="Times New Roman"/>
              </a:rPr>
              <a:t>Ac</a:t>
            </a:r>
            <a:r>
              <a:rPr sz="1700" i="1" dirty="0">
                <a:latin typeface="Times New Roman"/>
                <a:cs typeface="Times New Roman"/>
              </a:rPr>
              <a:t>	</a:t>
            </a:r>
            <a:r>
              <a:rPr sz="1700" i="1" spc="5" dirty="0">
                <a:latin typeface="Times New Roman"/>
                <a:cs typeface="Times New Roman"/>
              </a:rPr>
              <a:t>c</a:t>
            </a:r>
            <a:endParaRPr sz="1700" dirty="0">
              <a:latin typeface="Times New Roman"/>
              <a:cs typeface="Times New Roman"/>
            </a:endParaRPr>
          </a:p>
        </p:txBody>
      </p:sp>
      <p:sp>
        <p:nvSpPr>
          <p:cNvPr id="9" name="object 9"/>
          <p:cNvSpPr/>
          <p:nvPr/>
        </p:nvSpPr>
        <p:spPr>
          <a:xfrm>
            <a:off x="26568" y="6603"/>
            <a:ext cx="7504430" cy="5340350"/>
          </a:xfrm>
          <a:custGeom>
            <a:avLst/>
            <a:gdLst/>
            <a:ahLst/>
            <a:cxnLst/>
            <a:rect l="l" t="t" r="r" b="b"/>
            <a:pathLst>
              <a:path w="7504430" h="5340350">
                <a:moveTo>
                  <a:pt x="0" y="0"/>
                </a:moveTo>
                <a:lnTo>
                  <a:pt x="7504366" y="0"/>
                </a:lnTo>
                <a:lnTo>
                  <a:pt x="7504366" y="5340223"/>
                </a:lnTo>
                <a:lnTo>
                  <a:pt x="0" y="5340223"/>
                </a:lnTo>
                <a:lnTo>
                  <a:pt x="0" y="0"/>
                </a:lnTo>
                <a:close/>
              </a:path>
            </a:pathLst>
          </a:custGeom>
          <a:ln w="3175">
            <a:solidFill>
              <a:srgbClr val="000000"/>
            </a:solidFill>
          </a:ln>
        </p:spPr>
        <p:txBody>
          <a:bodyPr wrap="square" lIns="0" tIns="0" rIns="0" bIns="0" rtlCol="0"/>
          <a:lstStyle/>
          <a:p>
            <a:endParaRPr/>
          </a:p>
        </p:txBody>
      </p:sp>
      <p:sp>
        <p:nvSpPr>
          <p:cNvPr id="10" name="object 10"/>
          <p:cNvSpPr txBox="1"/>
          <p:nvPr/>
        </p:nvSpPr>
        <p:spPr>
          <a:xfrm>
            <a:off x="6404212" y="9998684"/>
            <a:ext cx="161290" cy="147955"/>
          </a:xfrm>
          <a:prstGeom prst="rect">
            <a:avLst/>
          </a:prstGeom>
        </p:spPr>
        <p:txBody>
          <a:bodyPr vert="horz" wrap="square" lIns="0" tIns="0" rIns="0" bIns="0" rtlCol="0">
            <a:spAutoFit/>
          </a:bodyPr>
          <a:lstStyle/>
          <a:p>
            <a:pPr marL="12700">
              <a:lnSpc>
                <a:spcPct val="100000"/>
              </a:lnSpc>
            </a:pPr>
            <a:r>
              <a:rPr sz="950" dirty="0">
                <a:latin typeface="Arial"/>
                <a:cs typeface="Arial"/>
              </a:rPr>
              <a:t>24</a:t>
            </a:r>
            <a:endParaRPr sz="950">
              <a:latin typeface="Arial"/>
              <a:cs typeface="Arial"/>
            </a:endParaRPr>
          </a:p>
        </p:txBody>
      </p:sp>
      <p:sp>
        <p:nvSpPr>
          <p:cNvPr id="11" name="object 11"/>
          <p:cNvSpPr/>
          <p:nvPr/>
        </p:nvSpPr>
        <p:spPr>
          <a:xfrm>
            <a:off x="3119170" y="7019505"/>
            <a:ext cx="187960" cy="0"/>
          </a:xfrm>
          <a:custGeom>
            <a:avLst/>
            <a:gdLst/>
            <a:ahLst/>
            <a:cxnLst/>
            <a:rect l="l" t="t" r="r" b="b"/>
            <a:pathLst>
              <a:path w="187960">
                <a:moveTo>
                  <a:pt x="0" y="0"/>
                </a:moveTo>
                <a:lnTo>
                  <a:pt x="187680" y="0"/>
                </a:lnTo>
              </a:path>
            </a:pathLst>
          </a:custGeom>
          <a:ln w="9131">
            <a:solidFill>
              <a:srgbClr val="000000"/>
            </a:solidFill>
          </a:ln>
        </p:spPr>
        <p:txBody>
          <a:bodyPr wrap="square" lIns="0" tIns="0" rIns="0" bIns="0" rtlCol="0"/>
          <a:lstStyle/>
          <a:p>
            <a:endParaRPr/>
          </a:p>
        </p:txBody>
      </p:sp>
      <p:sp>
        <p:nvSpPr>
          <p:cNvPr id="12" name="object 12"/>
          <p:cNvSpPr/>
          <p:nvPr/>
        </p:nvSpPr>
        <p:spPr>
          <a:xfrm>
            <a:off x="3540264" y="7019505"/>
            <a:ext cx="156845" cy="0"/>
          </a:xfrm>
          <a:custGeom>
            <a:avLst/>
            <a:gdLst/>
            <a:ahLst/>
            <a:cxnLst/>
            <a:rect l="l" t="t" r="r" b="b"/>
            <a:pathLst>
              <a:path w="156845">
                <a:moveTo>
                  <a:pt x="0" y="0"/>
                </a:moveTo>
                <a:lnTo>
                  <a:pt x="156654" y="0"/>
                </a:lnTo>
              </a:path>
            </a:pathLst>
          </a:custGeom>
          <a:ln w="9131">
            <a:solidFill>
              <a:srgbClr val="000000"/>
            </a:solidFill>
          </a:ln>
        </p:spPr>
        <p:txBody>
          <a:bodyPr wrap="square" lIns="0" tIns="0" rIns="0" bIns="0" rtlCol="0"/>
          <a:lstStyle/>
          <a:p>
            <a:endParaRPr/>
          </a:p>
        </p:txBody>
      </p:sp>
      <p:sp>
        <p:nvSpPr>
          <p:cNvPr id="13" name="object 13"/>
          <p:cNvSpPr/>
          <p:nvPr/>
        </p:nvSpPr>
        <p:spPr>
          <a:xfrm>
            <a:off x="1194050" y="7769155"/>
            <a:ext cx="5270503" cy="2212159"/>
          </a:xfrm>
          <a:prstGeom prst="rect">
            <a:avLst/>
          </a:prstGeom>
          <a:blipFill>
            <a:blip r:embed="rId3" cstate="print"/>
            <a:stretch>
              <a:fillRect/>
            </a:stretch>
          </a:blipFill>
        </p:spPr>
        <p:txBody>
          <a:bodyPr wrap="square" lIns="0" tIns="0" rIns="0" bIns="0" rtlCol="0"/>
          <a:lstStyle/>
          <a:p>
            <a:endParaRPr/>
          </a:p>
        </p:txBody>
      </p:sp>
      <p:sp>
        <p:nvSpPr>
          <p:cNvPr id="14" name="object 14"/>
          <p:cNvSpPr txBox="1"/>
          <p:nvPr/>
        </p:nvSpPr>
        <p:spPr>
          <a:xfrm>
            <a:off x="997355" y="5999609"/>
            <a:ext cx="5515610" cy="1761123"/>
          </a:xfrm>
          <a:prstGeom prst="rect">
            <a:avLst/>
          </a:prstGeom>
        </p:spPr>
        <p:txBody>
          <a:bodyPr vert="horz" wrap="square" lIns="0" tIns="0" rIns="0" bIns="0" rtlCol="0">
            <a:spAutoFit/>
          </a:bodyPr>
          <a:lstStyle/>
          <a:p>
            <a:pPr marL="57150">
              <a:lnSpc>
                <a:spcPct val="100000"/>
              </a:lnSpc>
            </a:pPr>
            <a:r>
              <a:rPr sz="2200" spc="-5" dirty="0" smtClean="0">
                <a:solidFill>
                  <a:srgbClr val="0000CC"/>
                </a:solidFill>
                <a:latin typeface="Arial"/>
                <a:cs typeface="Arial"/>
              </a:rPr>
              <a:t>Momentu</a:t>
            </a:r>
            <a:r>
              <a:rPr sz="2200" dirty="0" smtClean="0">
                <a:solidFill>
                  <a:srgbClr val="0000CC"/>
                </a:solidFill>
                <a:latin typeface="Arial"/>
                <a:cs typeface="Arial"/>
              </a:rPr>
              <a:t>m </a:t>
            </a:r>
            <a:r>
              <a:rPr sz="2200" spc="-5" dirty="0">
                <a:solidFill>
                  <a:srgbClr val="0000CC"/>
                </a:solidFill>
                <a:latin typeface="Arial"/>
                <a:cs typeface="Arial"/>
              </a:rPr>
              <a:t>an</a:t>
            </a:r>
            <a:r>
              <a:rPr sz="2200" dirty="0">
                <a:solidFill>
                  <a:srgbClr val="0000CC"/>
                </a:solidFill>
                <a:latin typeface="Arial"/>
                <a:cs typeface="Arial"/>
              </a:rPr>
              <a:t>d </a:t>
            </a:r>
            <a:r>
              <a:rPr sz="2200" spc="-5" dirty="0">
                <a:solidFill>
                  <a:srgbClr val="0000CC"/>
                </a:solidFill>
                <a:latin typeface="Arial"/>
                <a:cs typeface="Arial"/>
              </a:rPr>
              <a:t>Radiatio</a:t>
            </a:r>
            <a:r>
              <a:rPr sz="2200" dirty="0">
                <a:solidFill>
                  <a:srgbClr val="0000CC"/>
                </a:solidFill>
                <a:latin typeface="Arial"/>
                <a:cs typeface="Arial"/>
              </a:rPr>
              <a:t>n </a:t>
            </a:r>
            <a:r>
              <a:rPr sz="2200" spc="-5" dirty="0">
                <a:solidFill>
                  <a:srgbClr val="0000CC"/>
                </a:solidFill>
                <a:latin typeface="Arial"/>
                <a:cs typeface="Arial"/>
              </a:rPr>
              <a:t>Pressur</a:t>
            </a:r>
            <a:r>
              <a:rPr sz="2200" dirty="0">
                <a:solidFill>
                  <a:srgbClr val="0000CC"/>
                </a:solidFill>
                <a:latin typeface="Arial"/>
                <a:cs typeface="Arial"/>
              </a:rPr>
              <a:t>e </a:t>
            </a:r>
            <a:r>
              <a:rPr sz="2200" spc="-5" dirty="0">
                <a:solidFill>
                  <a:srgbClr val="0000CC"/>
                </a:solidFill>
                <a:latin typeface="Arial"/>
                <a:cs typeface="Arial"/>
              </a:rPr>
              <a:t>(II)</a:t>
            </a:r>
            <a:endParaRPr sz="2200" dirty="0">
              <a:latin typeface="Arial"/>
              <a:cs typeface="Arial"/>
            </a:endParaRPr>
          </a:p>
          <a:p>
            <a:pPr marL="12700">
              <a:lnSpc>
                <a:spcPct val="100000"/>
              </a:lnSpc>
              <a:spcBef>
                <a:spcPts val="855"/>
              </a:spcBef>
            </a:pPr>
            <a:r>
              <a:rPr sz="1650" dirty="0">
                <a:latin typeface="Arial"/>
                <a:cs typeface="Arial"/>
              </a:rPr>
              <a:t>The radiation pressure at normal incident is</a:t>
            </a:r>
          </a:p>
          <a:p>
            <a:pPr>
              <a:lnSpc>
                <a:spcPct val="100000"/>
              </a:lnSpc>
              <a:spcBef>
                <a:spcPts val="39"/>
              </a:spcBef>
            </a:pPr>
            <a:endParaRPr sz="1950" dirty="0">
              <a:latin typeface="Times New Roman"/>
              <a:cs typeface="Times New Roman"/>
            </a:endParaRPr>
          </a:p>
          <a:p>
            <a:pPr marL="2162175" marR="2474595" indent="-19050">
              <a:lnSpc>
                <a:spcPct val="66400"/>
              </a:lnSpc>
              <a:tabLst>
                <a:tab pos="2571115" algn="l"/>
              </a:tabLst>
            </a:pPr>
            <a:r>
              <a:rPr sz="2550" i="1" spc="15" baseline="35947" dirty="0">
                <a:latin typeface="Times New Roman"/>
                <a:cs typeface="Times New Roman"/>
              </a:rPr>
              <a:t>F </a:t>
            </a:r>
            <a:r>
              <a:rPr sz="2550" i="1" spc="-209" baseline="35947" dirty="0">
                <a:latin typeface="Times New Roman"/>
                <a:cs typeface="Times New Roman"/>
              </a:rPr>
              <a:t> </a:t>
            </a:r>
            <a:r>
              <a:rPr sz="1700" spc="5" dirty="0">
                <a:latin typeface="Symbol"/>
                <a:cs typeface="Symbol"/>
              </a:rPr>
              <a:t></a:t>
            </a:r>
            <a:r>
              <a:rPr sz="1700" spc="150" dirty="0">
                <a:latin typeface="Times New Roman"/>
                <a:cs typeface="Times New Roman"/>
              </a:rPr>
              <a:t> </a:t>
            </a:r>
            <a:r>
              <a:rPr sz="2550" i="1" spc="7" baseline="35947" dirty="0">
                <a:latin typeface="Times New Roman"/>
                <a:cs typeface="Times New Roman"/>
              </a:rPr>
              <a:t>S</a:t>
            </a:r>
            <a:r>
              <a:rPr sz="2550" i="1" baseline="35947" dirty="0">
                <a:latin typeface="Times New Roman"/>
                <a:cs typeface="Times New Roman"/>
              </a:rPr>
              <a:t> </a:t>
            </a:r>
            <a:r>
              <a:rPr sz="2550" i="1" spc="-254" baseline="35947" dirty="0">
                <a:latin typeface="Times New Roman"/>
                <a:cs typeface="Times New Roman"/>
              </a:rPr>
              <a:t> </a:t>
            </a:r>
            <a:r>
              <a:rPr sz="1700" spc="5" dirty="0">
                <a:latin typeface="Symbol"/>
                <a:cs typeface="Symbol"/>
              </a:rPr>
              <a:t></a:t>
            </a:r>
            <a:r>
              <a:rPr sz="1700" spc="-75" dirty="0">
                <a:latin typeface="Times New Roman"/>
                <a:cs typeface="Times New Roman"/>
              </a:rPr>
              <a:t> </a:t>
            </a:r>
            <a:r>
              <a:rPr sz="1700" i="1" spc="5" dirty="0">
                <a:latin typeface="Times New Roman"/>
                <a:cs typeface="Times New Roman"/>
              </a:rPr>
              <a:t>u A</a:t>
            </a:r>
            <a:r>
              <a:rPr sz="1700" i="1" dirty="0">
                <a:latin typeface="Times New Roman"/>
                <a:cs typeface="Times New Roman"/>
              </a:rPr>
              <a:t>	</a:t>
            </a:r>
            <a:r>
              <a:rPr sz="1700" i="1" spc="5" dirty="0">
                <a:latin typeface="Times New Roman"/>
                <a:cs typeface="Times New Roman"/>
              </a:rPr>
              <a:t>c</a:t>
            </a:r>
            <a:endParaRPr sz="1700" dirty="0">
              <a:latin typeface="Times New Roman"/>
              <a:cs typeface="Times New Roman"/>
            </a:endParaRPr>
          </a:p>
          <a:p>
            <a:pPr marL="61594">
              <a:lnSpc>
                <a:spcPct val="100000"/>
              </a:lnSpc>
              <a:spcBef>
                <a:spcPts val="1245"/>
              </a:spcBef>
            </a:pPr>
            <a:r>
              <a:rPr sz="1650" spc="-5" dirty="0">
                <a:latin typeface="Arial"/>
                <a:cs typeface="Arial"/>
              </a:rPr>
              <a:t>Examples</a:t>
            </a:r>
            <a:r>
              <a:rPr sz="1650" dirty="0">
                <a:latin typeface="Arial"/>
                <a:cs typeface="Arial"/>
              </a:rPr>
              <a:t>: </a:t>
            </a:r>
            <a:r>
              <a:rPr sz="1650" spc="-5" dirty="0">
                <a:latin typeface="Arial"/>
                <a:cs typeface="Arial"/>
              </a:rPr>
              <a:t>(a</a:t>
            </a:r>
            <a:r>
              <a:rPr sz="1650" dirty="0">
                <a:latin typeface="Arial"/>
                <a:cs typeface="Arial"/>
              </a:rPr>
              <a:t>) </a:t>
            </a:r>
            <a:r>
              <a:rPr sz="1650" spc="-5" dirty="0">
                <a:latin typeface="Arial"/>
                <a:cs typeface="Arial"/>
              </a:rPr>
              <a:t>th</a:t>
            </a:r>
            <a:r>
              <a:rPr sz="1650" dirty="0">
                <a:latin typeface="Arial"/>
                <a:cs typeface="Arial"/>
              </a:rPr>
              <a:t>e </a:t>
            </a:r>
            <a:r>
              <a:rPr sz="1650" spc="-5" dirty="0">
                <a:latin typeface="Arial"/>
                <a:cs typeface="Arial"/>
              </a:rPr>
              <a:t>tai</a:t>
            </a:r>
            <a:r>
              <a:rPr sz="1650" dirty="0">
                <a:latin typeface="Arial"/>
                <a:cs typeface="Arial"/>
              </a:rPr>
              <a:t>l </a:t>
            </a:r>
            <a:r>
              <a:rPr sz="1650" spc="-5" dirty="0">
                <a:latin typeface="Arial"/>
                <a:cs typeface="Arial"/>
              </a:rPr>
              <a:t>o</a:t>
            </a:r>
            <a:r>
              <a:rPr sz="1650" dirty="0">
                <a:latin typeface="Arial"/>
                <a:cs typeface="Arial"/>
              </a:rPr>
              <a:t>f </a:t>
            </a:r>
            <a:r>
              <a:rPr sz="1650" spc="-5" dirty="0">
                <a:latin typeface="Arial"/>
                <a:cs typeface="Arial"/>
              </a:rPr>
              <a:t>comet</a:t>
            </a:r>
            <a:r>
              <a:rPr sz="1650" dirty="0">
                <a:latin typeface="Arial"/>
                <a:cs typeface="Arial"/>
              </a:rPr>
              <a:t>, </a:t>
            </a:r>
            <a:r>
              <a:rPr sz="1650" spc="-5" dirty="0">
                <a:latin typeface="Arial"/>
                <a:cs typeface="Arial"/>
              </a:rPr>
              <a:t>(b</a:t>
            </a:r>
            <a:r>
              <a:rPr sz="1650" dirty="0">
                <a:latin typeface="Arial"/>
                <a:cs typeface="Arial"/>
              </a:rPr>
              <a:t>) A </a:t>
            </a:r>
            <a:r>
              <a:rPr sz="1650" spc="-5" dirty="0">
                <a:latin typeface="Arial"/>
                <a:cs typeface="Arial"/>
              </a:rPr>
              <a:t>“sola</a:t>
            </a:r>
            <a:r>
              <a:rPr sz="1650" dirty="0">
                <a:latin typeface="Arial"/>
                <a:cs typeface="Arial"/>
              </a:rPr>
              <a:t>r </a:t>
            </a:r>
            <a:r>
              <a:rPr sz="1650" spc="-5" dirty="0">
                <a:latin typeface="Arial"/>
                <a:cs typeface="Arial"/>
              </a:rPr>
              <a:t>sail”</a:t>
            </a:r>
            <a:endParaRPr sz="1650" dirty="0">
              <a:latin typeface="Arial"/>
              <a:cs typeface="Arial"/>
            </a:endParaRPr>
          </a:p>
        </p:txBody>
      </p:sp>
      <p:sp>
        <p:nvSpPr>
          <p:cNvPr id="15" name="object 15"/>
          <p:cNvSpPr/>
          <p:nvPr/>
        </p:nvSpPr>
        <p:spPr>
          <a:xfrm>
            <a:off x="26568" y="5346827"/>
            <a:ext cx="7504430" cy="5340350"/>
          </a:xfrm>
          <a:custGeom>
            <a:avLst/>
            <a:gdLst/>
            <a:ahLst/>
            <a:cxnLst/>
            <a:rect l="l" t="t" r="r" b="b"/>
            <a:pathLst>
              <a:path w="7504430" h="5340350">
                <a:moveTo>
                  <a:pt x="0" y="0"/>
                </a:moveTo>
                <a:lnTo>
                  <a:pt x="7504366" y="0"/>
                </a:lnTo>
                <a:lnTo>
                  <a:pt x="7504366" y="5340223"/>
                </a:lnTo>
                <a:lnTo>
                  <a:pt x="0" y="5340223"/>
                </a:lnTo>
                <a:lnTo>
                  <a:pt x="0" y="0"/>
                </a:lnTo>
                <a:close/>
              </a:path>
            </a:pathLst>
          </a:custGeom>
          <a:ln w="3175">
            <a:solidFill>
              <a:srgbClr val="000000"/>
            </a:solidFill>
          </a:ln>
        </p:spPr>
        <p:txBody>
          <a:bodyPr wrap="square" lIns="0" tIns="0" rIns="0" bIns="0" rtlCol="0"/>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404212" y="4658460"/>
            <a:ext cx="161290" cy="147955"/>
          </a:xfrm>
          <a:prstGeom prst="rect">
            <a:avLst/>
          </a:prstGeom>
        </p:spPr>
        <p:txBody>
          <a:bodyPr vert="horz" wrap="square" lIns="0" tIns="0" rIns="0" bIns="0" rtlCol="0">
            <a:spAutoFit/>
          </a:bodyPr>
          <a:lstStyle/>
          <a:p>
            <a:pPr marL="12700">
              <a:lnSpc>
                <a:spcPct val="100000"/>
              </a:lnSpc>
            </a:pPr>
            <a:r>
              <a:rPr sz="950" dirty="0">
                <a:latin typeface="Arial"/>
                <a:cs typeface="Arial"/>
              </a:rPr>
              <a:t>25</a:t>
            </a:r>
            <a:endParaRPr sz="950">
              <a:latin typeface="Arial"/>
              <a:cs typeface="Arial"/>
            </a:endParaRPr>
          </a:p>
        </p:txBody>
      </p:sp>
      <p:sp>
        <p:nvSpPr>
          <p:cNvPr id="3" name="object 3"/>
          <p:cNvSpPr txBox="1"/>
          <p:nvPr/>
        </p:nvSpPr>
        <p:spPr>
          <a:xfrm>
            <a:off x="997355" y="659386"/>
            <a:ext cx="5507355" cy="1215717"/>
          </a:xfrm>
          <a:prstGeom prst="rect">
            <a:avLst/>
          </a:prstGeom>
        </p:spPr>
        <p:txBody>
          <a:bodyPr vert="horz" wrap="square" lIns="0" tIns="0" rIns="0" bIns="0" rtlCol="0">
            <a:spAutoFit/>
          </a:bodyPr>
          <a:lstStyle/>
          <a:p>
            <a:pPr>
              <a:lnSpc>
                <a:spcPct val="100000"/>
              </a:lnSpc>
            </a:pPr>
            <a:r>
              <a:rPr sz="2200" spc="-5" dirty="0" smtClean="0">
                <a:solidFill>
                  <a:srgbClr val="0000CC"/>
                </a:solidFill>
                <a:latin typeface="Arial"/>
                <a:cs typeface="Arial"/>
              </a:rPr>
              <a:t>Hertz’</a:t>
            </a:r>
            <a:r>
              <a:rPr sz="2200" dirty="0" smtClean="0">
                <a:solidFill>
                  <a:srgbClr val="0000CC"/>
                </a:solidFill>
                <a:latin typeface="Arial"/>
                <a:cs typeface="Arial"/>
              </a:rPr>
              <a:t>s </a:t>
            </a:r>
            <a:r>
              <a:rPr sz="2200" spc="-5" dirty="0">
                <a:solidFill>
                  <a:srgbClr val="0000CC"/>
                </a:solidFill>
                <a:latin typeface="Arial"/>
                <a:cs typeface="Arial"/>
              </a:rPr>
              <a:t>Experiment</a:t>
            </a:r>
            <a:endParaRPr sz="2200" dirty="0">
              <a:latin typeface="Arial"/>
              <a:cs typeface="Arial"/>
            </a:endParaRPr>
          </a:p>
          <a:p>
            <a:pPr marL="12700" marR="5080" algn="just">
              <a:lnSpc>
                <a:spcPct val="100000"/>
              </a:lnSpc>
              <a:spcBef>
                <a:spcPts val="855"/>
              </a:spcBef>
            </a:pPr>
            <a:r>
              <a:rPr sz="1650" dirty="0">
                <a:latin typeface="Arial"/>
                <a:cs typeface="Arial"/>
              </a:rPr>
              <a:t>When Maxwell’s work was published in 1867 it did not receive immediate acceptance. It is Hertz who conclusively demonstrated the existence of electromagnetic wave.</a:t>
            </a:r>
          </a:p>
        </p:txBody>
      </p:sp>
      <p:sp>
        <p:nvSpPr>
          <p:cNvPr id="4" name="object 4"/>
          <p:cNvSpPr/>
          <p:nvPr/>
        </p:nvSpPr>
        <p:spPr>
          <a:xfrm>
            <a:off x="1045277" y="1882728"/>
            <a:ext cx="1863723" cy="2683188"/>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3231150" y="2180275"/>
            <a:ext cx="3135872" cy="2105967"/>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26568" y="6603"/>
            <a:ext cx="7504430" cy="5340350"/>
          </a:xfrm>
          <a:custGeom>
            <a:avLst/>
            <a:gdLst/>
            <a:ahLst/>
            <a:cxnLst/>
            <a:rect l="l" t="t" r="r" b="b"/>
            <a:pathLst>
              <a:path w="7504430" h="5340350">
                <a:moveTo>
                  <a:pt x="0" y="0"/>
                </a:moveTo>
                <a:lnTo>
                  <a:pt x="7504366" y="0"/>
                </a:lnTo>
                <a:lnTo>
                  <a:pt x="7504366" y="5340223"/>
                </a:lnTo>
                <a:lnTo>
                  <a:pt x="0" y="5340223"/>
                </a:lnTo>
                <a:lnTo>
                  <a:pt x="0" y="0"/>
                </a:lnTo>
                <a:close/>
              </a:path>
            </a:pathLst>
          </a:custGeom>
          <a:ln w="3175">
            <a:solidFill>
              <a:srgbClr val="000000"/>
            </a:solidFill>
          </a:ln>
        </p:spPr>
        <p:txBody>
          <a:bodyPr wrap="square" lIns="0" tIns="0" rIns="0" bIns="0" rtlCol="0"/>
          <a:lstStyle/>
          <a:p>
            <a:endParaRPr/>
          </a:p>
        </p:txBody>
      </p:sp>
      <p:sp>
        <p:nvSpPr>
          <p:cNvPr id="7" name="object 7"/>
          <p:cNvSpPr txBox="1"/>
          <p:nvPr/>
        </p:nvSpPr>
        <p:spPr>
          <a:xfrm>
            <a:off x="6404212" y="9998684"/>
            <a:ext cx="161290" cy="147955"/>
          </a:xfrm>
          <a:prstGeom prst="rect">
            <a:avLst/>
          </a:prstGeom>
        </p:spPr>
        <p:txBody>
          <a:bodyPr vert="horz" wrap="square" lIns="0" tIns="0" rIns="0" bIns="0" rtlCol="0">
            <a:spAutoFit/>
          </a:bodyPr>
          <a:lstStyle/>
          <a:p>
            <a:pPr marL="12700">
              <a:lnSpc>
                <a:spcPct val="100000"/>
              </a:lnSpc>
            </a:pPr>
            <a:r>
              <a:rPr sz="950" dirty="0">
                <a:latin typeface="Arial"/>
                <a:cs typeface="Arial"/>
              </a:rPr>
              <a:t>26</a:t>
            </a:r>
            <a:endParaRPr sz="950">
              <a:latin typeface="Arial"/>
              <a:cs typeface="Arial"/>
            </a:endParaRPr>
          </a:p>
        </p:txBody>
      </p:sp>
      <p:sp>
        <p:nvSpPr>
          <p:cNvPr id="8" name="object 8"/>
          <p:cNvSpPr txBox="1"/>
          <p:nvPr/>
        </p:nvSpPr>
        <p:spPr>
          <a:xfrm>
            <a:off x="997351" y="5999609"/>
            <a:ext cx="5617845" cy="1469633"/>
          </a:xfrm>
          <a:prstGeom prst="rect">
            <a:avLst/>
          </a:prstGeom>
        </p:spPr>
        <p:txBody>
          <a:bodyPr vert="horz" wrap="square" lIns="0" tIns="0" rIns="0" bIns="0" rtlCol="0">
            <a:spAutoFit/>
          </a:bodyPr>
          <a:lstStyle/>
          <a:p>
            <a:pPr>
              <a:lnSpc>
                <a:spcPct val="100000"/>
              </a:lnSpc>
            </a:pPr>
            <a:r>
              <a:rPr sz="2200" spc="-5" dirty="0" smtClean="0">
                <a:solidFill>
                  <a:srgbClr val="0000CC"/>
                </a:solidFill>
                <a:latin typeface="Arial"/>
                <a:cs typeface="Arial"/>
              </a:rPr>
              <a:t>Th</a:t>
            </a:r>
            <a:r>
              <a:rPr sz="2200" dirty="0" smtClean="0">
                <a:solidFill>
                  <a:srgbClr val="0000CC"/>
                </a:solidFill>
                <a:latin typeface="Arial"/>
                <a:cs typeface="Arial"/>
              </a:rPr>
              <a:t>e </a:t>
            </a:r>
            <a:r>
              <a:rPr sz="2200" spc="-5" dirty="0">
                <a:solidFill>
                  <a:srgbClr val="0000CC"/>
                </a:solidFill>
                <a:latin typeface="Arial"/>
                <a:cs typeface="Arial"/>
              </a:rPr>
              <a:t>Electromagneti</a:t>
            </a:r>
            <a:r>
              <a:rPr sz="2200" dirty="0">
                <a:solidFill>
                  <a:srgbClr val="0000CC"/>
                </a:solidFill>
                <a:latin typeface="Arial"/>
                <a:cs typeface="Arial"/>
              </a:rPr>
              <a:t>c </a:t>
            </a:r>
            <a:r>
              <a:rPr sz="2200" spc="-5" dirty="0">
                <a:solidFill>
                  <a:srgbClr val="0000CC"/>
                </a:solidFill>
                <a:latin typeface="Arial"/>
                <a:cs typeface="Arial"/>
              </a:rPr>
              <a:t>Spectrum</a:t>
            </a:r>
            <a:endParaRPr sz="2200" dirty="0">
              <a:latin typeface="Arial"/>
              <a:cs typeface="Arial"/>
            </a:endParaRPr>
          </a:p>
          <a:p>
            <a:pPr marL="12700" marR="5080" algn="just">
              <a:lnSpc>
                <a:spcPct val="100000"/>
              </a:lnSpc>
              <a:spcBef>
                <a:spcPts val="855"/>
              </a:spcBef>
            </a:pPr>
            <a:r>
              <a:rPr sz="1650" dirty="0">
                <a:latin typeface="Arial"/>
                <a:cs typeface="Arial"/>
              </a:rPr>
              <a:t>Electromagnetic waves span an immerse range of frequencies, from very long wavelength to extremely high energy r-way with frequency 10</a:t>
            </a:r>
            <a:r>
              <a:rPr sz="1650" spc="-7" baseline="25252" dirty="0">
                <a:latin typeface="Arial"/>
                <a:cs typeface="Arial"/>
              </a:rPr>
              <a:t>2</a:t>
            </a:r>
            <a:r>
              <a:rPr sz="1650" baseline="25252" dirty="0">
                <a:latin typeface="Arial"/>
                <a:cs typeface="Arial"/>
              </a:rPr>
              <a:t>3</a:t>
            </a:r>
            <a:r>
              <a:rPr sz="1650" spc="225" baseline="25252" dirty="0">
                <a:latin typeface="Arial"/>
                <a:cs typeface="Arial"/>
              </a:rPr>
              <a:t> </a:t>
            </a:r>
            <a:r>
              <a:rPr sz="1650" dirty="0">
                <a:latin typeface="Arial"/>
                <a:cs typeface="Arial"/>
              </a:rPr>
              <a:t>Hz. There is no theoretical limit to the high end.</a:t>
            </a:r>
          </a:p>
        </p:txBody>
      </p:sp>
      <p:sp>
        <p:nvSpPr>
          <p:cNvPr id="11" name="object 11"/>
          <p:cNvSpPr/>
          <p:nvPr/>
        </p:nvSpPr>
        <p:spPr>
          <a:xfrm>
            <a:off x="26568" y="5346827"/>
            <a:ext cx="7504430" cy="5340350"/>
          </a:xfrm>
          <a:custGeom>
            <a:avLst/>
            <a:gdLst/>
            <a:ahLst/>
            <a:cxnLst/>
            <a:rect l="l" t="t" r="r" b="b"/>
            <a:pathLst>
              <a:path w="7504430" h="5340350">
                <a:moveTo>
                  <a:pt x="0" y="0"/>
                </a:moveTo>
                <a:lnTo>
                  <a:pt x="7504366" y="0"/>
                </a:lnTo>
                <a:lnTo>
                  <a:pt x="7504366" y="5340223"/>
                </a:lnTo>
                <a:lnTo>
                  <a:pt x="0" y="5340223"/>
                </a:lnTo>
                <a:lnTo>
                  <a:pt x="0" y="0"/>
                </a:lnTo>
                <a:close/>
              </a:path>
            </a:pathLst>
          </a:custGeom>
          <a:ln w="3175">
            <a:solidFill>
              <a:srgbClr val="000000"/>
            </a:solidFill>
          </a:ln>
        </p:spPr>
        <p:txBody>
          <a:bodyPr wrap="square" lIns="0" tIns="0" rIns="0" bIns="0" rtlCol="0"/>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404212" y="4658460"/>
            <a:ext cx="161290" cy="147955"/>
          </a:xfrm>
          <a:prstGeom prst="rect">
            <a:avLst/>
          </a:prstGeom>
        </p:spPr>
        <p:txBody>
          <a:bodyPr vert="horz" wrap="square" lIns="0" tIns="0" rIns="0" bIns="0" rtlCol="0">
            <a:spAutoFit/>
          </a:bodyPr>
          <a:lstStyle/>
          <a:p>
            <a:pPr marL="12700">
              <a:lnSpc>
                <a:spcPct val="100000"/>
              </a:lnSpc>
            </a:pPr>
            <a:r>
              <a:rPr sz="950" dirty="0">
                <a:latin typeface="Arial"/>
                <a:cs typeface="Arial"/>
              </a:rPr>
              <a:t>27</a:t>
            </a:r>
            <a:endParaRPr sz="950">
              <a:latin typeface="Arial"/>
              <a:cs typeface="Arial"/>
            </a:endParaRPr>
          </a:p>
        </p:txBody>
      </p:sp>
      <p:sp>
        <p:nvSpPr>
          <p:cNvPr id="3" name="object 3"/>
          <p:cNvSpPr/>
          <p:nvPr/>
        </p:nvSpPr>
        <p:spPr>
          <a:xfrm>
            <a:off x="623138" y="1037920"/>
            <a:ext cx="6308966" cy="51523"/>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425450" y="498697"/>
            <a:ext cx="5563235" cy="271145"/>
          </a:xfrm>
          <a:prstGeom prst="rect">
            <a:avLst/>
          </a:prstGeom>
        </p:spPr>
        <p:txBody>
          <a:bodyPr vert="horz" wrap="square" lIns="0" tIns="0" rIns="0" bIns="0" rtlCol="0">
            <a:spAutoFit/>
          </a:bodyPr>
          <a:lstStyle/>
          <a:p>
            <a:pPr marL="12700">
              <a:lnSpc>
                <a:spcPct val="100000"/>
              </a:lnSpc>
            </a:pPr>
            <a:r>
              <a:rPr sz="1900" b="1" dirty="0">
                <a:solidFill>
                  <a:srgbClr val="33339A"/>
                </a:solidFill>
                <a:latin typeface="Times New Roman"/>
                <a:cs typeface="Times New Roman"/>
              </a:rPr>
              <a:t>Mainl</a:t>
            </a:r>
            <a:r>
              <a:rPr sz="1900" b="1" spc="5" dirty="0">
                <a:solidFill>
                  <a:srgbClr val="33339A"/>
                </a:solidFill>
                <a:latin typeface="Times New Roman"/>
                <a:cs typeface="Times New Roman"/>
              </a:rPr>
              <a:t>y</a:t>
            </a:r>
            <a:r>
              <a:rPr sz="1900" b="1" dirty="0">
                <a:solidFill>
                  <a:srgbClr val="33339A"/>
                </a:solidFill>
                <a:latin typeface="Times New Roman"/>
                <a:cs typeface="Times New Roman"/>
              </a:rPr>
              <a:t> Heatin</a:t>
            </a:r>
            <a:r>
              <a:rPr sz="1900" b="1" spc="5" dirty="0">
                <a:solidFill>
                  <a:srgbClr val="33339A"/>
                </a:solidFill>
                <a:latin typeface="Times New Roman"/>
                <a:cs typeface="Times New Roman"/>
              </a:rPr>
              <a:t>g</a:t>
            </a:r>
            <a:r>
              <a:rPr sz="1900" b="1" dirty="0">
                <a:solidFill>
                  <a:srgbClr val="33339A"/>
                </a:solidFill>
                <a:latin typeface="Times New Roman"/>
                <a:cs typeface="Times New Roman"/>
              </a:rPr>
              <a:t> Effec</a:t>
            </a:r>
            <a:r>
              <a:rPr sz="1900" b="1" spc="5" dirty="0">
                <a:solidFill>
                  <a:srgbClr val="33339A"/>
                </a:solidFill>
                <a:latin typeface="Times New Roman"/>
                <a:cs typeface="Times New Roman"/>
              </a:rPr>
              <a:t>t</a:t>
            </a:r>
            <a:r>
              <a:rPr sz="1900" b="1" dirty="0">
                <a:solidFill>
                  <a:srgbClr val="33339A"/>
                </a:solidFill>
                <a:latin typeface="Times New Roman"/>
                <a:cs typeface="Times New Roman"/>
              </a:rPr>
              <a:t> i</a:t>
            </a:r>
            <a:r>
              <a:rPr sz="1900" b="1" spc="10" dirty="0">
                <a:solidFill>
                  <a:srgbClr val="33339A"/>
                </a:solidFill>
                <a:latin typeface="Times New Roman"/>
                <a:cs typeface="Times New Roman"/>
              </a:rPr>
              <a:t>n</a:t>
            </a:r>
            <a:r>
              <a:rPr sz="1900" b="1" dirty="0">
                <a:solidFill>
                  <a:srgbClr val="33339A"/>
                </a:solidFill>
                <a:latin typeface="Times New Roman"/>
                <a:cs typeface="Times New Roman"/>
              </a:rPr>
              <a:t> </a:t>
            </a:r>
            <a:r>
              <a:rPr sz="1900" b="1" spc="5" dirty="0">
                <a:solidFill>
                  <a:srgbClr val="33339A"/>
                </a:solidFill>
                <a:latin typeface="Times New Roman"/>
                <a:cs typeface="Times New Roman"/>
              </a:rPr>
              <a:t>Micro/mm-Wave</a:t>
            </a:r>
            <a:r>
              <a:rPr sz="1900" b="1" dirty="0">
                <a:solidFill>
                  <a:srgbClr val="33339A"/>
                </a:solidFill>
                <a:latin typeface="Times New Roman"/>
                <a:cs typeface="Times New Roman"/>
              </a:rPr>
              <a:t> Spectrum</a:t>
            </a:r>
            <a:endParaRPr sz="1900" dirty="0">
              <a:latin typeface="Times New Roman"/>
              <a:cs typeface="Times New Roman"/>
            </a:endParaRPr>
          </a:p>
        </p:txBody>
      </p:sp>
      <p:sp>
        <p:nvSpPr>
          <p:cNvPr id="5" name="object 5"/>
          <p:cNvSpPr/>
          <p:nvPr/>
        </p:nvSpPr>
        <p:spPr>
          <a:xfrm>
            <a:off x="796618" y="1186696"/>
            <a:ext cx="6334432" cy="3505915"/>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3182264" y="2180272"/>
            <a:ext cx="546735" cy="795655"/>
          </a:xfrm>
          <a:custGeom>
            <a:avLst/>
            <a:gdLst/>
            <a:ahLst/>
            <a:cxnLst/>
            <a:rect l="l" t="t" r="r" b="b"/>
            <a:pathLst>
              <a:path w="546735" h="795655">
                <a:moveTo>
                  <a:pt x="272834" y="0"/>
                </a:moveTo>
                <a:lnTo>
                  <a:pt x="228531" y="5209"/>
                </a:lnTo>
                <a:lnTo>
                  <a:pt x="186522" y="20288"/>
                </a:lnTo>
                <a:lnTo>
                  <a:pt x="147365" y="44414"/>
                </a:lnTo>
                <a:lnTo>
                  <a:pt x="111618" y="76762"/>
                </a:lnTo>
                <a:lnTo>
                  <a:pt x="79838" y="116511"/>
                </a:lnTo>
                <a:lnTo>
                  <a:pt x="52585" y="162836"/>
                </a:lnTo>
                <a:lnTo>
                  <a:pt x="30416" y="214914"/>
                </a:lnTo>
                <a:lnTo>
                  <a:pt x="13890" y="271922"/>
                </a:lnTo>
                <a:lnTo>
                  <a:pt x="3565" y="333036"/>
                </a:lnTo>
                <a:lnTo>
                  <a:pt x="0" y="397433"/>
                </a:lnTo>
                <a:lnTo>
                  <a:pt x="903" y="430067"/>
                </a:lnTo>
                <a:lnTo>
                  <a:pt x="7918" y="493055"/>
                </a:lnTo>
                <a:lnTo>
                  <a:pt x="21413" y="552320"/>
                </a:lnTo>
                <a:lnTo>
                  <a:pt x="40830" y="607043"/>
                </a:lnTo>
                <a:lnTo>
                  <a:pt x="65611" y="656403"/>
                </a:lnTo>
                <a:lnTo>
                  <a:pt x="95197" y="699581"/>
                </a:lnTo>
                <a:lnTo>
                  <a:pt x="129030" y="735756"/>
                </a:lnTo>
                <a:lnTo>
                  <a:pt x="166552" y="764109"/>
                </a:lnTo>
                <a:lnTo>
                  <a:pt x="207205" y="783820"/>
                </a:lnTo>
                <a:lnTo>
                  <a:pt x="250431" y="794068"/>
                </a:lnTo>
                <a:lnTo>
                  <a:pt x="272834" y="795388"/>
                </a:lnTo>
                <a:lnTo>
                  <a:pt x="295313" y="794068"/>
                </a:lnTo>
                <a:lnTo>
                  <a:pt x="338668" y="783820"/>
                </a:lnTo>
                <a:lnTo>
                  <a:pt x="379423" y="764109"/>
                </a:lnTo>
                <a:lnTo>
                  <a:pt x="417024" y="735756"/>
                </a:lnTo>
                <a:lnTo>
                  <a:pt x="450915" y="699581"/>
                </a:lnTo>
                <a:lnTo>
                  <a:pt x="480541" y="656403"/>
                </a:lnTo>
                <a:lnTo>
                  <a:pt x="505348" y="607043"/>
                </a:lnTo>
                <a:lnTo>
                  <a:pt x="524779" y="552320"/>
                </a:lnTo>
                <a:lnTo>
                  <a:pt x="538281" y="493055"/>
                </a:lnTo>
                <a:lnTo>
                  <a:pt x="545298" y="430067"/>
                </a:lnTo>
                <a:lnTo>
                  <a:pt x="546201" y="397433"/>
                </a:lnTo>
                <a:lnTo>
                  <a:pt x="545298" y="364876"/>
                </a:lnTo>
                <a:lnTo>
                  <a:pt x="538281" y="302017"/>
                </a:lnTo>
                <a:lnTo>
                  <a:pt x="524779" y="242853"/>
                </a:lnTo>
                <a:lnTo>
                  <a:pt x="505348" y="188207"/>
                </a:lnTo>
                <a:lnTo>
                  <a:pt x="480541" y="138903"/>
                </a:lnTo>
                <a:lnTo>
                  <a:pt x="450915" y="95763"/>
                </a:lnTo>
                <a:lnTo>
                  <a:pt x="417024" y="59612"/>
                </a:lnTo>
                <a:lnTo>
                  <a:pt x="379423" y="31271"/>
                </a:lnTo>
                <a:lnTo>
                  <a:pt x="338668" y="11566"/>
                </a:lnTo>
                <a:lnTo>
                  <a:pt x="295313" y="1319"/>
                </a:lnTo>
                <a:lnTo>
                  <a:pt x="272834" y="0"/>
                </a:lnTo>
                <a:close/>
              </a:path>
            </a:pathLst>
          </a:custGeom>
          <a:ln w="26288">
            <a:solidFill>
              <a:srgbClr val="FF0101"/>
            </a:solidFill>
          </a:ln>
        </p:spPr>
        <p:txBody>
          <a:bodyPr wrap="square" lIns="0" tIns="0" rIns="0" bIns="0" rtlCol="0"/>
          <a:lstStyle/>
          <a:p>
            <a:endParaRPr/>
          </a:p>
        </p:txBody>
      </p:sp>
      <p:sp>
        <p:nvSpPr>
          <p:cNvPr id="7" name="object 7"/>
          <p:cNvSpPr/>
          <p:nvPr/>
        </p:nvSpPr>
        <p:spPr>
          <a:xfrm>
            <a:off x="26568" y="6603"/>
            <a:ext cx="7504430" cy="5340350"/>
          </a:xfrm>
          <a:custGeom>
            <a:avLst/>
            <a:gdLst/>
            <a:ahLst/>
            <a:cxnLst/>
            <a:rect l="l" t="t" r="r" b="b"/>
            <a:pathLst>
              <a:path w="7504430" h="5340350">
                <a:moveTo>
                  <a:pt x="0" y="0"/>
                </a:moveTo>
                <a:lnTo>
                  <a:pt x="7504366" y="0"/>
                </a:lnTo>
                <a:lnTo>
                  <a:pt x="7504366" y="5340223"/>
                </a:lnTo>
                <a:lnTo>
                  <a:pt x="0" y="5340223"/>
                </a:lnTo>
                <a:lnTo>
                  <a:pt x="0" y="0"/>
                </a:lnTo>
                <a:close/>
              </a:path>
            </a:pathLst>
          </a:custGeom>
          <a:ln w="3175">
            <a:solidFill>
              <a:srgbClr val="000000"/>
            </a:solidFill>
          </a:ln>
        </p:spPr>
        <p:txBody>
          <a:bodyPr wrap="square" lIns="0" tIns="0" rIns="0" bIns="0" rtlCol="0"/>
          <a:lstStyle/>
          <a:p>
            <a:endParaRPr/>
          </a:p>
        </p:txBody>
      </p:sp>
      <p:sp>
        <p:nvSpPr>
          <p:cNvPr id="8" name="object 8"/>
          <p:cNvSpPr txBox="1"/>
          <p:nvPr/>
        </p:nvSpPr>
        <p:spPr>
          <a:xfrm>
            <a:off x="796618" y="6511673"/>
            <a:ext cx="5962650" cy="3845560"/>
          </a:xfrm>
          <a:prstGeom prst="rect">
            <a:avLst/>
          </a:prstGeom>
        </p:spPr>
        <p:txBody>
          <a:bodyPr vert="horz" wrap="square" lIns="0" tIns="0" rIns="0" bIns="0" rtlCol="0">
            <a:spAutoFit/>
          </a:bodyPr>
          <a:lstStyle/>
          <a:p>
            <a:pPr marR="198755" algn="r">
              <a:lnSpc>
                <a:spcPct val="100000"/>
              </a:lnSpc>
            </a:pPr>
            <a:r>
              <a:rPr sz="950" dirty="0">
                <a:latin typeface="Arial"/>
                <a:cs typeface="Arial"/>
              </a:rPr>
              <a:t>28</a:t>
            </a:r>
            <a:endParaRPr sz="950">
              <a:latin typeface="Arial"/>
              <a:cs typeface="Arial"/>
            </a:endParaRPr>
          </a:p>
        </p:txBody>
      </p:sp>
      <p:sp>
        <p:nvSpPr>
          <p:cNvPr id="9" name="object 9"/>
          <p:cNvSpPr/>
          <p:nvPr/>
        </p:nvSpPr>
        <p:spPr>
          <a:xfrm>
            <a:off x="623138" y="6378143"/>
            <a:ext cx="6308966" cy="51523"/>
          </a:xfrm>
          <a:prstGeom prst="rect">
            <a:avLst/>
          </a:prstGeom>
          <a:blipFill>
            <a:blip r:embed="rId3" cstate="print"/>
            <a:stretch>
              <a:fillRect/>
            </a:stretch>
          </a:blipFill>
        </p:spPr>
        <p:txBody>
          <a:bodyPr wrap="square" lIns="0" tIns="0" rIns="0" bIns="0" rtlCol="0"/>
          <a:lstStyle/>
          <a:p>
            <a:endParaRPr/>
          </a:p>
        </p:txBody>
      </p:sp>
      <p:sp>
        <p:nvSpPr>
          <p:cNvPr id="10" name="object 10"/>
          <p:cNvSpPr txBox="1"/>
          <p:nvPr/>
        </p:nvSpPr>
        <p:spPr>
          <a:xfrm>
            <a:off x="577850" y="5887365"/>
            <a:ext cx="5690870" cy="271145"/>
          </a:xfrm>
          <a:prstGeom prst="rect">
            <a:avLst/>
          </a:prstGeom>
        </p:spPr>
        <p:txBody>
          <a:bodyPr vert="horz" wrap="square" lIns="0" tIns="0" rIns="0" bIns="0" rtlCol="0">
            <a:spAutoFit/>
          </a:bodyPr>
          <a:lstStyle/>
          <a:p>
            <a:pPr marL="12700">
              <a:lnSpc>
                <a:spcPct val="100000"/>
              </a:lnSpc>
            </a:pPr>
            <a:r>
              <a:rPr sz="1900" b="1" spc="5" dirty="0">
                <a:solidFill>
                  <a:srgbClr val="33339A"/>
                </a:solidFill>
                <a:latin typeface="Times New Roman"/>
                <a:cs typeface="Times New Roman"/>
              </a:rPr>
              <a:t>Windows </a:t>
            </a:r>
            <a:r>
              <a:rPr sz="1900" b="1" dirty="0">
                <a:solidFill>
                  <a:srgbClr val="33339A"/>
                </a:solidFill>
                <a:latin typeface="Times New Roman"/>
                <a:cs typeface="Times New Roman"/>
              </a:rPr>
              <a:t>fo</a:t>
            </a:r>
            <a:r>
              <a:rPr sz="1900" b="1" spc="5" dirty="0">
                <a:solidFill>
                  <a:srgbClr val="33339A"/>
                </a:solidFill>
                <a:latin typeface="Times New Roman"/>
                <a:cs typeface="Times New Roman"/>
              </a:rPr>
              <a:t>r </a:t>
            </a:r>
            <a:r>
              <a:rPr sz="1900" b="1" dirty="0">
                <a:solidFill>
                  <a:srgbClr val="33339A"/>
                </a:solidFill>
                <a:latin typeface="Times New Roman"/>
                <a:cs typeface="Times New Roman"/>
              </a:rPr>
              <a:t>Researc</a:t>
            </a:r>
            <a:r>
              <a:rPr sz="1900" b="1" spc="10" dirty="0">
                <a:solidFill>
                  <a:srgbClr val="33339A"/>
                </a:solidFill>
                <a:latin typeface="Times New Roman"/>
                <a:cs typeface="Times New Roman"/>
              </a:rPr>
              <a:t>h</a:t>
            </a:r>
            <a:r>
              <a:rPr sz="1900" b="1" spc="5" dirty="0">
                <a:solidFill>
                  <a:srgbClr val="33339A"/>
                </a:solidFill>
                <a:latin typeface="Times New Roman"/>
                <a:cs typeface="Times New Roman"/>
              </a:rPr>
              <a:t> an</a:t>
            </a:r>
            <a:r>
              <a:rPr sz="1900" b="1" spc="10" dirty="0">
                <a:solidFill>
                  <a:srgbClr val="33339A"/>
                </a:solidFill>
                <a:latin typeface="Times New Roman"/>
                <a:cs typeface="Times New Roman"/>
              </a:rPr>
              <a:t>d</a:t>
            </a:r>
            <a:r>
              <a:rPr sz="1900" b="1" spc="5" dirty="0">
                <a:solidFill>
                  <a:srgbClr val="33339A"/>
                </a:solidFill>
                <a:latin typeface="Times New Roman"/>
                <a:cs typeface="Times New Roman"/>
              </a:rPr>
              <a:t> </a:t>
            </a:r>
            <a:r>
              <a:rPr sz="1900" b="1" dirty="0">
                <a:solidFill>
                  <a:srgbClr val="33339A"/>
                </a:solidFill>
                <a:latin typeface="Times New Roman"/>
                <a:cs typeface="Times New Roman"/>
              </a:rPr>
              <a:t>Applicatio</a:t>
            </a:r>
            <a:r>
              <a:rPr sz="1900" b="1" spc="10" dirty="0">
                <a:solidFill>
                  <a:srgbClr val="33339A"/>
                </a:solidFill>
                <a:latin typeface="Times New Roman"/>
                <a:cs typeface="Times New Roman"/>
              </a:rPr>
              <a:t>n</a:t>
            </a:r>
            <a:r>
              <a:rPr sz="1900" b="1" spc="5" dirty="0">
                <a:solidFill>
                  <a:srgbClr val="33339A"/>
                </a:solidFill>
                <a:latin typeface="Times New Roman"/>
                <a:cs typeface="Times New Roman"/>
              </a:rPr>
              <a:t> </a:t>
            </a:r>
            <a:r>
              <a:rPr sz="1900" b="1" dirty="0">
                <a:solidFill>
                  <a:srgbClr val="33339A"/>
                </a:solidFill>
                <a:latin typeface="Times New Roman"/>
                <a:cs typeface="Times New Roman"/>
              </a:rPr>
              <a:t>Opportunities</a:t>
            </a:r>
            <a:endParaRPr sz="1900" dirty="0">
              <a:latin typeface="Times New Roman"/>
              <a:cs typeface="Times New Roman"/>
            </a:endParaRPr>
          </a:p>
        </p:txBody>
      </p:sp>
      <p:sp>
        <p:nvSpPr>
          <p:cNvPr id="11" name="object 11"/>
          <p:cNvSpPr/>
          <p:nvPr/>
        </p:nvSpPr>
        <p:spPr>
          <a:xfrm>
            <a:off x="796618" y="6511673"/>
            <a:ext cx="5962525" cy="3845519"/>
          </a:xfrm>
          <a:prstGeom prst="rect">
            <a:avLst/>
          </a:prstGeom>
          <a:blipFill>
            <a:blip r:embed="rId5" cstate="print"/>
            <a:stretch>
              <a:fillRect/>
            </a:stretch>
          </a:blipFill>
        </p:spPr>
        <p:txBody>
          <a:bodyPr wrap="square" lIns="0" tIns="0" rIns="0" bIns="0" rtlCol="0"/>
          <a:lstStyle/>
          <a:p>
            <a:endParaRPr/>
          </a:p>
        </p:txBody>
      </p:sp>
      <p:sp>
        <p:nvSpPr>
          <p:cNvPr id="12" name="object 12"/>
          <p:cNvSpPr/>
          <p:nvPr/>
        </p:nvSpPr>
        <p:spPr>
          <a:xfrm>
            <a:off x="26568" y="5346827"/>
            <a:ext cx="7504430" cy="5340350"/>
          </a:xfrm>
          <a:custGeom>
            <a:avLst/>
            <a:gdLst/>
            <a:ahLst/>
            <a:cxnLst/>
            <a:rect l="l" t="t" r="r" b="b"/>
            <a:pathLst>
              <a:path w="7504430" h="5340350">
                <a:moveTo>
                  <a:pt x="0" y="0"/>
                </a:moveTo>
                <a:lnTo>
                  <a:pt x="7504366" y="0"/>
                </a:lnTo>
                <a:lnTo>
                  <a:pt x="7504366" y="5340223"/>
                </a:lnTo>
                <a:lnTo>
                  <a:pt x="0" y="5340223"/>
                </a:lnTo>
                <a:lnTo>
                  <a:pt x="0" y="0"/>
                </a:lnTo>
                <a:close/>
              </a:path>
            </a:pathLst>
          </a:custGeom>
          <a:ln w="3175">
            <a:solidFill>
              <a:srgbClr val="000000"/>
            </a:solidFill>
          </a:ln>
        </p:spPr>
        <p:txBody>
          <a:bodyPr wrap="square" lIns="0" tIns="0" rIns="0" bIns="0" rtlCol="0"/>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404212" y="4658460"/>
            <a:ext cx="161290" cy="147955"/>
          </a:xfrm>
          <a:prstGeom prst="rect">
            <a:avLst/>
          </a:prstGeom>
        </p:spPr>
        <p:txBody>
          <a:bodyPr vert="horz" wrap="square" lIns="0" tIns="0" rIns="0" bIns="0" rtlCol="0">
            <a:spAutoFit/>
          </a:bodyPr>
          <a:lstStyle/>
          <a:p>
            <a:pPr marL="12700">
              <a:lnSpc>
                <a:spcPct val="100000"/>
              </a:lnSpc>
            </a:pPr>
            <a:r>
              <a:rPr sz="950" dirty="0">
                <a:latin typeface="Arial"/>
                <a:cs typeface="Arial"/>
              </a:rPr>
              <a:t>29</a:t>
            </a:r>
            <a:endParaRPr sz="950">
              <a:latin typeface="Arial"/>
              <a:cs typeface="Arial"/>
            </a:endParaRPr>
          </a:p>
        </p:txBody>
      </p:sp>
      <p:sp>
        <p:nvSpPr>
          <p:cNvPr id="3" name="object 3"/>
          <p:cNvSpPr/>
          <p:nvPr/>
        </p:nvSpPr>
        <p:spPr>
          <a:xfrm>
            <a:off x="623138" y="1037920"/>
            <a:ext cx="6308966" cy="51523"/>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2471952" y="551152"/>
            <a:ext cx="2717800" cy="271145"/>
          </a:xfrm>
          <a:prstGeom prst="rect">
            <a:avLst/>
          </a:prstGeom>
        </p:spPr>
        <p:txBody>
          <a:bodyPr vert="horz" wrap="square" lIns="0" tIns="0" rIns="0" bIns="0" rtlCol="0">
            <a:spAutoFit/>
          </a:bodyPr>
          <a:lstStyle/>
          <a:p>
            <a:pPr marL="12700">
              <a:lnSpc>
                <a:spcPct val="100000"/>
              </a:lnSpc>
            </a:pPr>
            <a:r>
              <a:rPr sz="1900" b="1" dirty="0">
                <a:solidFill>
                  <a:srgbClr val="33339A"/>
                </a:solidFill>
                <a:latin typeface="Times New Roman"/>
                <a:cs typeface="Times New Roman"/>
              </a:rPr>
              <a:t>Spectru</a:t>
            </a:r>
            <a:r>
              <a:rPr sz="1900" b="1" spc="15" dirty="0">
                <a:solidFill>
                  <a:srgbClr val="33339A"/>
                </a:solidFill>
                <a:latin typeface="Times New Roman"/>
                <a:cs typeface="Times New Roman"/>
              </a:rPr>
              <a:t>m</a:t>
            </a:r>
            <a:r>
              <a:rPr sz="1900" b="1" spc="5" dirty="0">
                <a:solidFill>
                  <a:srgbClr val="33339A"/>
                </a:solidFill>
                <a:latin typeface="Times New Roman"/>
                <a:cs typeface="Times New Roman"/>
              </a:rPr>
              <a:t> </a:t>
            </a:r>
            <a:r>
              <a:rPr sz="1900" b="1" dirty="0">
                <a:solidFill>
                  <a:srgbClr val="33339A"/>
                </a:solidFill>
                <a:latin typeface="Times New Roman"/>
                <a:cs typeface="Times New Roman"/>
              </a:rPr>
              <a:t>t</a:t>
            </a:r>
            <a:r>
              <a:rPr sz="1900" b="1" spc="5" dirty="0">
                <a:solidFill>
                  <a:srgbClr val="33339A"/>
                </a:solidFill>
                <a:latin typeface="Times New Roman"/>
                <a:cs typeface="Times New Roman"/>
              </a:rPr>
              <a:t>o Be </a:t>
            </a:r>
            <a:r>
              <a:rPr sz="1900" b="1" dirty="0">
                <a:solidFill>
                  <a:srgbClr val="33339A"/>
                </a:solidFill>
                <a:latin typeface="Times New Roman"/>
                <a:cs typeface="Times New Roman"/>
              </a:rPr>
              <a:t>Exploited</a:t>
            </a:r>
            <a:endParaRPr sz="1900">
              <a:latin typeface="Times New Roman"/>
              <a:cs typeface="Times New Roman"/>
            </a:endParaRPr>
          </a:p>
        </p:txBody>
      </p:sp>
      <p:sp>
        <p:nvSpPr>
          <p:cNvPr id="5" name="object 5"/>
          <p:cNvSpPr/>
          <p:nvPr/>
        </p:nvSpPr>
        <p:spPr>
          <a:xfrm>
            <a:off x="842881" y="1186695"/>
            <a:ext cx="5976719" cy="3412865"/>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3502939" y="1684007"/>
            <a:ext cx="551180" cy="845185"/>
          </a:xfrm>
          <a:custGeom>
            <a:avLst/>
            <a:gdLst/>
            <a:ahLst/>
            <a:cxnLst/>
            <a:rect l="l" t="t" r="r" b="b"/>
            <a:pathLst>
              <a:path w="551179" h="845185">
                <a:moveTo>
                  <a:pt x="275463" y="0"/>
                </a:moveTo>
                <a:lnTo>
                  <a:pt x="230834" y="5532"/>
                </a:lnTo>
                <a:lnTo>
                  <a:pt x="188478" y="21549"/>
                </a:lnTo>
                <a:lnTo>
                  <a:pt x="148967" y="47181"/>
                </a:lnTo>
                <a:lnTo>
                  <a:pt x="112871" y="81556"/>
                </a:lnTo>
                <a:lnTo>
                  <a:pt x="80762" y="123804"/>
                </a:lnTo>
                <a:lnTo>
                  <a:pt x="53210" y="173054"/>
                </a:lnTo>
                <a:lnTo>
                  <a:pt x="30787" y="228436"/>
                </a:lnTo>
                <a:lnTo>
                  <a:pt x="14064" y="289080"/>
                </a:lnTo>
                <a:lnTo>
                  <a:pt x="3611" y="354114"/>
                </a:lnTo>
                <a:lnTo>
                  <a:pt x="0" y="422668"/>
                </a:lnTo>
                <a:lnTo>
                  <a:pt x="914" y="457257"/>
                </a:lnTo>
                <a:lnTo>
                  <a:pt x="8018" y="524032"/>
                </a:lnTo>
                <a:lnTo>
                  <a:pt x="21677" y="586878"/>
                </a:lnTo>
                <a:lnTo>
                  <a:pt x="41322" y="644922"/>
                </a:lnTo>
                <a:lnTo>
                  <a:pt x="66381" y="697289"/>
                </a:lnTo>
                <a:lnTo>
                  <a:pt x="96283" y="743106"/>
                </a:lnTo>
                <a:lnTo>
                  <a:pt x="130456" y="781499"/>
                </a:lnTo>
                <a:lnTo>
                  <a:pt x="168331" y="811595"/>
                </a:lnTo>
                <a:lnTo>
                  <a:pt x="209336" y="832521"/>
                </a:lnTo>
                <a:lnTo>
                  <a:pt x="252900" y="843402"/>
                </a:lnTo>
                <a:lnTo>
                  <a:pt x="275463" y="844803"/>
                </a:lnTo>
                <a:lnTo>
                  <a:pt x="298027" y="843402"/>
                </a:lnTo>
                <a:lnTo>
                  <a:pt x="341594" y="832521"/>
                </a:lnTo>
                <a:lnTo>
                  <a:pt x="382601" y="811595"/>
                </a:lnTo>
                <a:lnTo>
                  <a:pt x="420478" y="781499"/>
                </a:lnTo>
                <a:lnTo>
                  <a:pt x="454653" y="743106"/>
                </a:lnTo>
                <a:lnTo>
                  <a:pt x="484556" y="697289"/>
                </a:lnTo>
                <a:lnTo>
                  <a:pt x="509615" y="644922"/>
                </a:lnTo>
                <a:lnTo>
                  <a:pt x="529260" y="586878"/>
                </a:lnTo>
                <a:lnTo>
                  <a:pt x="542920" y="524032"/>
                </a:lnTo>
                <a:lnTo>
                  <a:pt x="550024" y="457257"/>
                </a:lnTo>
                <a:lnTo>
                  <a:pt x="550938" y="422668"/>
                </a:lnTo>
                <a:lnTo>
                  <a:pt x="550024" y="388006"/>
                </a:lnTo>
                <a:lnTo>
                  <a:pt x="542920" y="321103"/>
                </a:lnTo>
                <a:lnTo>
                  <a:pt x="529260" y="258155"/>
                </a:lnTo>
                <a:lnTo>
                  <a:pt x="509615" y="200033"/>
                </a:lnTo>
                <a:lnTo>
                  <a:pt x="484556" y="147608"/>
                </a:lnTo>
                <a:lnTo>
                  <a:pt x="454653" y="101750"/>
                </a:lnTo>
                <a:lnTo>
                  <a:pt x="420478" y="63330"/>
                </a:lnTo>
                <a:lnTo>
                  <a:pt x="382601" y="33218"/>
                </a:lnTo>
                <a:lnTo>
                  <a:pt x="341594" y="12285"/>
                </a:lnTo>
                <a:lnTo>
                  <a:pt x="298027" y="1401"/>
                </a:lnTo>
                <a:lnTo>
                  <a:pt x="275463" y="0"/>
                </a:lnTo>
                <a:close/>
              </a:path>
            </a:pathLst>
          </a:custGeom>
          <a:ln w="26288">
            <a:solidFill>
              <a:srgbClr val="FF0101"/>
            </a:solidFill>
          </a:ln>
        </p:spPr>
        <p:txBody>
          <a:bodyPr wrap="square" lIns="0" tIns="0" rIns="0" bIns="0" rtlCol="0"/>
          <a:lstStyle/>
          <a:p>
            <a:endParaRPr/>
          </a:p>
        </p:txBody>
      </p:sp>
      <p:sp>
        <p:nvSpPr>
          <p:cNvPr id="7" name="object 7"/>
          <p:cNvSpPr/>
          <p:nvPr/>
        </p:nvSpPr>
        <p:spPr>
          <a:xfrm>
            <a:off x="4007611" y="1783892"/>
            <a:ext cx="1376045" cy="694690"/>
          </a:xfrm>
          <a:custGeom>
            <a:avLst/>
            <a:gdLst/>
            <a:ahLst/>
            <a:cxnLst/>
            <a:rect l="l" t="t" r="r" b="b"/>
            <a:pathLst>
              <a:path w="1376045" h="694689">
                <a:moveTo>
                  <a:pt x="688149" y="0"/>
                </a:moveTo>
                <a:lnTo>
                  <a:pt x="631706" y="1152"/>
                </a:lnTo>
                <a:lnTo>
                  <a:pt x="576520" y="4548"/>
                </a:lnTo>
                <a:lnTo>
                  <a:pt x="522769" y="10099"/>
                </a:lnTo>
                <a:lnTo>
                  <a:pt x="470629" y="17714"/>
                </a:lnTo>
                <a:lnTo>
                  <a:pt x="420277" y="27304"/>
                </a:lnTo>
                <a:lnTo>
                  <a:pt x="371891" y="38778"/>
                </a:lnTo>
                <a:lnTo>
                  <a:pt x="325647" y="52048"/>
                </a:lnTo>
                <a:lnTo>
                  <a:pt x="281723" y="67022"/>
                </a:lnTo>
                <a:lnTo>
                  <a:pt x="240296" y="83611"/>
                </a:lnTo>
                <a:lnTo>
                  <a:pt x="201542" y="101725"/>
                </a:lnTo>
                <a:lnTo>
                  <a:pt x="165639" y="121274"/>
                </a:lnTo>
                <a:lnTo>
                  <a:pt x="132763" y="142169"/>
                </a:lnTo>
                <a:lnTo>
                  <a:pt x="76804" y="187634"/>
                </a:lnTo>
                <a:lnTo>
                  <a:pt x="35079" y="237400"/>
                </a:lnTo>
                <a:lnTo>
                  <a:pt x="9005" y="290750"/>
                </a:lnTo>
                <a:lnTo>
                  <a:pt x="0" y="346963"/>
                </a:lnTo>
                <a:lnTo>
                  <a:pt x="2280" y="375459"/>
                </a:lnTo>
                <a:lnTo>
                  <a:pt x="19997" y="430460"/>
                </a:lnTo>
                <a:lnTo>
                  <a:pt x="54073" y="482211"/>
                </a:lnTo>
                <a:lnTo>
                  <a:pt x="103093" y="529996"/>
                </a:lnTo>
                <a:lnTo>
                  <a:pt x="165639" y="573098"/>
                </a:lnTo>
                <a:lnTo>
                  <a:pt x="201542" y="592669"/>
                </a:lnTo>
                <a:lnTo>
                  <a:pt x="240296" y="610801"/>
                </a:lnTo>
                <a:lnTo>
                  <a:pt x="281723" y="627404"/>
                </a:lnTo>
                <a:lnTo>
                  <a:pt x="325647" y="642390"/>
                </a:lnTo>
                <a:lnTo>
                  <a:pt x="371891" y="655668"/>
                </a:lnTo>
                <a:lnTo>
                  <a:pt x="420277" y="667148"/>
                </a:lnTo>
                <a:lnTo>
                  <a:pt x="470629" y="676742"/>
                </a:lnTo>
                <a:lnTo>
                  <a:pt x="522769" y="684360"/>
                </a:lnTo>
                <a:lnTo>
                  <a:pt x="576520" y="689912"/>
                </a:lnTo>
                <a:lnTo>
                  <a:pt x="631706" y="693309"/>
                </a:lnTo>
                <a:lnTo>
                  <a:pt x="688149" y="694461"/>
                </a:lnTo>
                <a:lnTo>
                  <a:pt x="744516" y="693309"/>
                </a:lnTo>
                <a:lnTo>
                  <a:pt x="799633" y="689912"/>
                </a:lnTo>
                <a:lnTo>
                  <a:pt x="853324" y="684360"/>
                </a:lnTo>
                <a:lnTo>
                  <a:pt x="905409" y="676742"/>
                </a:lnTo>
                <a:lnTo>
                  <a:pt x="955713" y="667148"/>
                </a:lnTo>
                <a:lnTo>
                  <a:pt x="1004057" y="655668"/>
                </a:lnTo>
                <a:lnTo>
                  <a:pt x="1050264" y="642390"/>
                </a:lnTo>
                <a:lnTo>
                  <a:pt x="1094156" y="627404"/>
                </a:lnTo>
                <a:lnTo>
                  <a:pt x="1135557" y="610801"/>
                </a:lnTo>
                <a:lnTo>
                  <a:pt x="1174289" y="592669"/>
                </a:lnTo>
                <a:lnTo>
                  <a:pt x="1210174" y="573098"/>
                </a:lnTo>
                <a:lnTo>
                  <a:pt x="1243035" y="552177"/>
                </a:lnTo>
                <a:lnTo>
                  <a:pt x="1298975" y="506644"/>
                </a:lnTo>
                <a:lnTo>
                  <a:pt x="1340690" y="456787"/>
                </a:lnTo>
                <a:lnTo>
                  <a:pt x="1366760" y="403321"/>
                </a:lnTo>
                <a:lnTo>
                  <a:pt x="1375765" y="346963"/>
                </a:lnTo>
                <a:lnTo>
                  <a:pt x="1373484" y="318544"/>
                </a:lnTo>
                <a:lnTo>
                  <a:pt x="1355769" y="263672"/>
                </a:lnTo>
                <a:lnTo>
                  <a:pt x="1321700" y="212024"/>
                </a:lnTo>
                <a:lnTo>
                  <a:pt x="1272695" y="164318"/>
                </a:lnTo>
                <a:lnTo>
                  <a:pt x="1210174" y="121274"/>
                </a:lnTo>
                <a:lnTo>
                  <a:pt x="1174289" y="101725"/>
                </a:lnTo>
                <a:lnTo>
                  <a:pt x="1135557" y="83611"/>
                </a:lnTo>
                <a:lnTo>
                  <a:pt x="1094156" y="67022"/>
                </a:lnTo>
                <a:lnTo>
                  <a:pt x="1050264" y="52048"/>
                </a:lnTo>
                <a:lnTo>
                  <a:pt x="1004057" y="38778"/>
                </a:lnTo>
                <a:lnTo>
                  <a:pt x="955713" y="27304"/>
                </a:lnTo>
                <a:lnTo>
                  <a:pt x="905409" y="17714"/>
                </a:lnTo>
                <a:lnTo>
                  <a:pt x="853324" y="10099"/>
                </a:lnTo>
                <a:lnTo>
                  <a:pt x="799633" y="4548"/>
                </a:lnTo>
                <a:lnTo>
                  <a:pt x="744516" y="1152"/>
                </a:lnTo>
                <a:lnTo>
                  <a:pt x="688149" y="0"/>
                </a:lnTo>
                <a:close/>
              </a:path>
            </a:pathLst>
          </a:custGeom>
          <a:ln w="26288">
            <a:solidFill>
              <a:srgbClr val="0101FF"/>
            </a:solidFill>
          </a:ln>
        </p:spPr>
        <p:txBody>
          <a:bodyPr wrap="square" lIns="0" tIns="0" rIns="0" bIns="0" rtlCol="0"/>
          <a:lstStyle/>
          <a:p>
            <a:endParaRPr/>
          </a:p>
        </p:txBody>
      </p:sp>
      <p:sp>
        <p:nvSpPr>
          <p:cNvPr id="8" name="object 8"/>
          <p:cNvSpPr/>
          <p:nvPr/>
        </p:nvSpPr>
        <p:spPr>
          <a:xfrm>
            <a:off x="26568" y="6603"/>
            <a:ext cx="7504430" cy="5340350"/>
          </a:xfrm>
          <a:custGeom>
            <a:avLst/>
            <a:gdLst/>
            <a:ahLst/>
            <a:cxnLst/>
            <a:rect l="l" t="t" r="r" b="b"/>
            <a:pathLst>
              <a:path w="7504430" h="5340350">
                <a:moveTo>
                  <a:pt x="0" y="0"/>
                </a:moveTo>
                <a:lnTo>
                  <a:pt x="7504366" y="0"/>
                </a:lnTo>
                <a:lnTo>
                  <a:pt x="7504366" y="5340223"/>
                </a:lnTo>
                <a:lnTo>
                  <a:pt x="0" y="5340223"/>
                </a:lnTo>
                <a:lnTo>
                  <a:pt x="0" y="0"/>
                </a:lnTo>
                <a:close/>
              </a:path>
            </a:pathLst>
          </a:custGeom>
          <a:ln w="3175">
            <a:solidFill>
              <a:srgbClr val="000000"/>
            </a:solidFill>
          </a:ln>
        </p:spPr>
        <p:txBody>
          <a:bodyPr wrap="square" lIns="0" tIns="0" rIns="0" bIns="0" rtlCol="0"/>
          <a:lstStyle/>
          <a:p>
            <a:endParaRPr/>
          </a:p>
        </p:txBody>
      </p:sp>
      <p:sp>
        <p:nvSpPr>
          <p:cNvPr id="9" name="object 9"/>
          <p:cNvSpPr txBox="1"/>
          <p:nvPr/>
        </p:nvSpPr>
        <p:spPr>
          <a:xfrm>
            <a:off x="6404212" y="9998684"/>
            <a:ext cx="161290" cy="147955"/>
          </a:xfrm>
          <a:prstGeom prst="rect">
            <a:avLst/>
          </a:prstGeom>
        </p:spPr>
        <p:txBody>
          <a:bodyPr vert="horz" wrap="square" lIns="0" tIns="0" rIns="0" bIns="0" rtlCol="0">
            <a:spAutoFit/>
          </a:bodyPr>
          <a:lstStyle/>
          <a:p>
            <a:pPr marL="12700">
              <a:lnSpc>
                <a:spcPct val="100000"/>
              </a:lnSpc>
            </a:pPr>
            <a:r>
              <a:rPr sz="950" dirty="0">
                <a:latin typeface="Arial"/>
                <a:cs typeface="Arial"/>
              </a:rPr>
              <a:t>30</a:t>
            </a:r>
            <a:endParaRPr sz="950">
              <a:latin typeface="Arial"/>
              <a:cs typeface="Arial"/>
            </a:endParaRPr>
          </a:p>
        </p:txBody>
      </p:sp>
      <p:sp>
        <p:nvSpPr>
          <p:cNvPr id="12" name="object 12"/>
          <p:cNvSpPr/>
          <p:nvPr/>
        </p:nvSpPr>
        <p:spPr>
          <a:xfrm>
            <a:off x="26568" y="5346827"/>
            <a:ext cx="7504430" cy="5340350"/>
          </a:xfrm>
          <a:custGeom>
            <a:avLst/>
            <a:gdLst/>
            <a:ahLst/>
            <a:cxnLst/>
            <a:rect l="l" t="t" r="r" b="b"/>
            <a:pathLst>
              <a:path w="7504430" h="5340350">
                <a:moveTo>
                  <a:pt x="0" y="0"/>
                </a:moveTo>
                <a:lnTo>
                  <a:pt x="7504366" y="0"/>
                </a:lnTo>
                <a:lnTo>
                  <a:pt x="7504366" y="5340223"/>
                </a:lnTo>
                <a:lnTo>
                  <a:pt x="0" y="5340223"/>
                </a:lnTo>
                <a:lnTo>
                  <a:pt x="0" y="0"/>
                </a:lnTo>
                <a:close/>
              </a:path>
            </a:pathLst>
          </a:custGeom>
          <a:ln w="3175">
            <a:solidFill>
              <a:srgbClr val="000000"/>
            </a:solidFill>
          </a:ln>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472027" y="4658460"/>
            <a:ext cx="93980" cy="147955"/>
          </a:xfrm>
          <a:prstGeom prst="rect">
            <a:avLst/>
          </a:prstGeom>
        </p:spPr>
        <p:txBody>
          <a:bodyPr vert="horz" wrap="square" lIns="0" tIns="0" rIns="0" bIns="0" rtlCol="0">
            <a:spAutoFit/>
          </a:bodyPr>
          <a:lstStyle/>
          <a:p>
            <a:pPr marL="12700">
              <a:lnSpc>
                <a:spcPct val="100000"/>
              </a:lnSpc>
            </a:pPr>
            <a:r>
              <a:rPr sz="950" spc="5" dirty="0">
                <a:latin typeface="Arial"/>
                <a:cs typeface="Arial"/>
              </a:rPr>
              <a:t>3</a:t>
            </a:r>
            <a:endParaRPr sz="950">
              <a:latin typeface="Arial"/>
              <a:cs typeface="Arial"/>
            </a:endParaRPr>
          </a:p>
        </p:txBody>
      </p:sp>
      <p:sp>
        <p:nvSpPr>
          <p:cNvPr id="3" name="object 3"/>
          <p:cNvSpPr/>
          <p:nvPr/>
        </p:nvSpPr>
        <p:spPr>
          <a:xfrm>
            <a:off x="3412515" y="2777477"/>
            <a:ext cx="504825" cy="0"/>
          </a:xfrm>
          <a:custGeom>
            <a:avLst/>
            <a:gdLst/>
            <a:ahLst/>
            <a:cxnLst/>
            <a:rect l="l" t="t" r="r" b="b"/>
            <a:pathLst>
              <a:path w="504825">
                <a:moveTo>
                  <a:pt x="0" y="0"/>
                </a:moveTo>
                <a:lnTo>
                  <a:pt x="504672" y="0"/>
                </a:lnTo>
              </a:path>
            </a:pathLst>
          </a:custGeom>
          <a:ln w="10706">
            <a:solidFill>
              <a:srgbClr val="000000"/>
            </a:solidFill>
          </a:ln>
        </p:spPr>
        <p:txBody>
          <a:bodyPr wrap="square" lIns="0" tIns="0" rIns="0" bIns="0" rtlCol="0"/>
          <a:lstStyle/>
          <a:p>
            <a:endParaRPr/>
          </a:p>
        </p:txBody>
      </p:sp>
      <p:sp>
        <p:nvSpPr>
          <p:cNvPr id="4" name="object 4"/>
          <p:cNvSpPr txBox="1"/>
          <p:nvPr/>
        </p:nvSpPr>
        <p:spPr>
          <a:xfrm>
            <a:off x="501650" y="634153"/>
            <a:ext cx="6553200" cy="1777410"/>
          </a:xfrm>
          <a:prstGeom prst="rect">
            <a:avLst/>
          </a:prstGeom>
        </p:spPr>
        <p:txBody>
          <a:bodyPr vert="horz" wrap="square" lIns="0" tIns="0" rIns="0" bIns="0" rtlCol="0">
            <a:spAutoFit/>
          </a:bodyPr>
          <a:lstStyle/>
          <a:p>
            <a:pPr algn="just">
              <a:lnSpc>
                <a:spcPct val="100000"/>
              </a:lnSpc>
            </a:pPr>
            <a:r>
              <a:rPr sz="2200" spc="-5" dirty="0" smtClean="0">
                <a:solidFill>
                  <a:srgbClr val="0000CC"/>
                </a:solidFill>
                <a:latin typeface="Arial"/>
                <a:cs typeface="Arial"/>
              </a:rPr>
              <a:t>Displacemen</a:t>
            </a:r>
            <a:r>
              <a:rPr sz="2200" dirty="0" smtClean="0">
                <a:solidFill>
                  <a:srgbClr val="0000CC"/>
                </a:solidFill>
                <a:latin typeface="Arial"/>
                <a:cs typeface="Arial"/>
              </a:rPr>
              <a:t>t </a:t>
            </a:r>
            <a:r>
              <a:rPr sz="2200" spc="-5" dirty="0">
                <a:solidFill>
                  <a:srgbClr val="0000CC"/>
                </a:solidFill>
                <a:latin typeface="Arial"/>
                <a:cs typeface="Arial"/>
              </a:rPr>
              <a:t>Curren</a:t>
            </a:r>
            <a:r>
              <a:rPr sz="2200" dirty="0">
                <a:solidFill>
                  <a:srgbClr val="0000CC"/>
                </a:solidFill>
                <a:latin typeface="Arial"/>
                <a:cs typeface="Arial"/>
              </a:rPr>
              <a:t>t </a:t>
            </a:r>
            <a:r>
              <a:rPr sz="2200" spc="-5" dirty="0">
                <a:solidFill>
                  <a:srgbClr val="0000CC"/>
                </a:solidFill>
                <a:latin typeface="Arial"/>
                <a:cs typeface="Arial"/>
              </a:rPr>
              <a:t>(II)</a:t>
            </a:r>
            <a:endParaRPr sz="2200" dirty="0">
              <a:latin typeface="Arial"/>
              <a:cs typeface="Arial"/>
            </a:endParaRPr>
          </a:p>
          <a:p>
            <a:pPr marL="26670" marR="5080" algn="just">
              <a:lnSpc>
                <a:spcPct val="100000"/>
              </a:lnSpc>
              <a:spcBef>
                <a:spcPts val="1055"/>
              </a:spcBef>
            </a:pPr>
            <a:r>
              <a:rPr sz="1650" i="1" dirty="0">
                <a:solidFill>
                  <a:srgbClr val="FF3300"/>
                </a:solidFill>
                <a:latin typeface="Arial"/>
                <a:cs typeface="Arial"/>
              </a:rPr>
              <a:t>Where does the displacement current come from? The </a:t>
            </a:r>
            <a:r>
              <a:rPr sz="1650" i="1" spc="-5" dirty="0">
                <a:solidFill>
                  <a:srgbClr val="FF3300"/>
                </a:solidFill>
                <a:latin typeface="Arial"/>
                <a:cs typeface="Arial"/>
              </a:rPr>
              <a:t>chang</a:t>
            </a:r>
            <a:r>
              <a:rPr sz="1650" i="1" dirty="0">
                <a:solidFill>
                  <a:srgbClr val="FF3300"/>
                </a:solidFill>
                <a:latin typeface="Arial"/>
                <a:cs typeface="Arial"/>
              </a:rPr>
              <a:t>e </a:t>
            </a:r>
            <a:r>
              <a:rPr sz="1650" i="1" spc="-5" dirty="0">
                <a:solidFill>
                  <a:srgbClr val="FF3300"/>
                </a:solidFill>
                <a:latin typeface="Arial"/>
                <a:cs typeface="Arial"/>
              </a:rPr>
              <a:t>o</a:t>
            </a:r>
            <a:r>
              <a:rPr sz="1650" i="1" dirty="0">
                <a:solidFill>
                  <a:srgbClr val="FF3300"/>
                </a:solidFill>
                <a:latin typeface="Arial"/>
                <a:cs typeface="Arial"/>
              </a:rPr>
              <a:t>f </a:t>
            </a:r>
            <a:r>
              <a:rPr sz="1650" i="1" spc="-5" dirty="0">
                <a:solidFill>
                  <a:srgbClr val="FF3300"/>
                </a:solidFill>
                <a:latin typeface="Arial"/>
                <a:cs typeface="Arial"/>
              </a:rPr>
              <a:t>th</a:t>
            </a:r>
            <a:r>
              <a:rPr sz="1650" i="1" dirty="0">
                <a:solidFill>
                  <a:srgbClr val="FF3300"/>
                </a:solidFill>
                <a:latin typeface="Arial"/>
                <a:cs typeface="Arial"/>
              </a:rPr>
              <a:t>e </a:t>
            </a:r>
            <a:r>
              <a:rPr sz="1650" i="1" spc="-5" dirty="0">
                <a:solidFill>
                  <a:srgbClr val="FF3300"/>
                </a:solidFill>
                <a:latin typeface="Arial"/>
                <a:cs typeface="Arial"/>
              </a:rPr>
              <a:t>electri</a:t>
            </a:r>
            <a:r>
              <a:rPr sz="1650" i="1" dirty="0">
                <a:solidFill>
                  <a:srgbClr val="FF3300"/>
                </a:solidFill>
                <a:latin typeface="Arial"/>
                <a:cs typeface="Arial"/>
              </a:rPr>
              <a:t>c </a:t>
            </a:r>
            <a:r>
              <a:rPr sz="1650" i="1" spc="-5" dirty="0">
                <a:solidFill>
                  <a:srgbClr val="FF3300"/>
                </a:solidFill>
                <a:latin typeface="Arial"/>
                <a:cs typeface="Arial"/>
              </a:rPr>
              <a:t>flu</a:t>
            </a:r>
            <a:r>
              <a:rPr sz="1650" i="1" dirty="0">
                <a:solidFill>
                  <a:srgbClr val="FF3300"/>
                </a:solidFill>
                <a:latin typeface="Arial"/>
                <a:cs typeface="Arial"/>
              </a:rPr>
              <a:t>x </a:t>
            </a:r>
            <a:r>
              <a:rPr sz="1650" i="1" spc="-5" dirty="0">
                <a:solidFill>
                  <a:srgbClr val="FF3300"/>
                </a:solidFill>
                <a:latin typeface="Arial"/>
                <a:cs typeface="Arial"/>
              </a:rPr>
              <a:t>wit</a:t>
            </a:r>
            <a:r>
              <a:rPr sz="1650" i="1" dirty="0">
                <a:solidFill>
                  <a:srgbClr val="FF3300"/>
                </a:solidFill>
                <a:latin typeface="Arial"/>
                <a:cs typeface="Arial"/>
              </a:rPr>
              <a:t>h </a:t>
            </a:r>
            <a:r>
              <a:rPr sz="1650" i="1" spc="-5" dirty="0">
                <a:solidFill>
                  <a:srgbClr val="FF3300"/>
                </a:solidFill>
                <a:latin typeface="Arial"/>
                <a:cs typeface="Arial"/>
              </a:rPr>
              <a:t>time.</a:t>
            </a:r>
            <a:endParaRPr sz="1650" dirty="0">
              <a:latin typeface="Arial"/>
              <a:cs typeface="Arial"/>
            </a:endParaRPr>
          </a:p>
          <a:p>
            <a:pPr marL="12700">
              <a:lnSpc>
                <a:spcPct val="100000"/>
              </a:lnSpc>
              <a:spcBef>
                <a:spcPts val="1260"/>
              </a:spcBef>
            </a:pPr>
            <a:r>
              <a:rPr sz="1650" dirty="0">
                <a:latin typeface="Arial"/>
                <a:cs typeface="Arial"/>
              </a:rPr>
              <a:t>Consider a parallel plate capacitor</a:t>
            </a:r>
          </a:p>
          <a:p>
            <a:pPr marL="1534160">
              <a:lnSpc>
                <a:spcPct val="100000"/>
              </a:lnSpc>
              <a:spcBef>
                <a:spcPts val="275"/>
              </a:spcBef>
            </a:pPr>
            <a:r>
              <a:rPr sz="2000" i="1" spc="10" dirty="0">
                <a:latin typeface="Times New Roman"/>
                <a:cs typeface="Times New Roman"/>
              </a:rPr>
              <a:t>Q</a:t>
            </a:r>
            <a:r>
              <a:rPr sz="2000" i="1" spc="-5" dirty="0">
                <a:latin typeface="Times New Roman"/>
                <a:cs typeface="Times New Roman"/>
              </a:rPr>
              <a:t> </a:t>
            </a:r>
            <a:r>
              <a:rPr sz="2000" spc="10" dirty="0">
                <a:latin typeface="Symbol"/>
                <a:cs typeface="Symbol"/>
              </a:rPr>
              <a:t></a:t>
            </a:r>
            <a:r>
              <a:rPr sz="2000" spc="-125" dirty="0">
                <a:latin typeface="Times New Roman"/>
                <a:cs typeface="Times New Roman"/>
              </a:rPr>
              <a:t> </a:t>
            </a:r>
            <a:r>
              <a:rPr sz="2150" i="1" spc="120" dirty="0">
                <a:latin typeface="Symbol"/>
                <a:cs typeface="Symbol"/>
              </a:rPr>
              <a:t></a:t>
            </a:r>
            <a:r>
              <a:rPr sz="1725" spc="15" baseline="-24154" dirty="0">
                <a:latin typeface="Times New Roman"/>
                <a:cs typeface="Times New Roman"/>
              </a:rPr>
              <a:t>0</a:t>
            </a:r>
            <a:r>
              <a:rPr sz="1725" spc="-52" baseline="-24154" dirty="0">
                <a:latin typeface="Times New Roman"/>
                <a:cs typeface="Times New Roman"/>
              </a:rPr>
              <a:t> </a:t>
            </a:r>
            <a:r>
              <a:rPr sz="2000" i="1" spc="10" dirty="0">
                <a:latin typeface="Times New Roman"/>
                <a:cs typeface="Times New Roman"/>
              </a:rPr>
              <a:t>AE</a:t>
            </a:r>
            <a:r>
              <a:rPr sz="2000" i="1" spc="60" dirty="0">
                <a:latin typeface="Times New Roman"/>
                <a:cs typeface="Times New Roman"/>
              </a:rPr>
              <a:t> </a:t>
            </a:r>
            <a:r>
              <a:rPr sz="2000" spc="10" dirty="0">
                <a:latin typeface="Symbol"/>
                <a:cs typeface="Symbol"/>
              </a:rPr>
              <a:t></a:t>
            </a:r>
            <a:r>
              <a:rPr sz="2000" spc="-125" dirty="0">
                <a:latin typeface="Times New Roman"/>
                <a:cs typeface="Times New Roman"/>
              </a:rPr>
              <a:t> </a:t>
            </a:r>
            <a:r>
              <a:rPr sz="2150" i="1" spc="120" dirty="0">
                <a:latin typeface="Symbol"/>
                <a:cs typeface="Symbol"/>
              </a:rPr>
              <a:t></a:t>
            </a:r>
            <a:r>
              <a:rPr sz="1725" spc="112" baseline="-24154" dirty="0">
                <a:latin typeface="Times New Roman"/>
                <a:cs typeface="Times New Roman"/>
              </a:rPr>
              <a:t>0</a:t>
            </a:r>
            <a:r>
              <a:rPr sz="2000" spc="15" dirty="0">
                <a:latin typeface="Symbol"/>
                <a:cs typeface="Symbol"/>
              </a:rPr>
              <a:t></a:t>
            </a:r>
            <a:r>
              <a:rPr sz="2000" spc="-325" dirty="0">
                <a:latin typeface="Times New Roman"/>
                <a:cs typeface="Times New Roman"/>
              </a:rPr>
              <a:t> </a:t>
            </a:r>
            <a:r>
              <a:rPr sz="1725" i="1" spc="15" baseline="-24154" dirty="0">
                <a:latin typeface="Times New Roman"/>
                <a:cs typeface="Times New Roman"/>
              </a:rPr>
              <a:t>E</a:t>
            </a:r>
            <a:endParaRPr sz="1725" baseline="-24154" dirty="0">
              <a:latin typeface="Times New Roman"/>
              <a:cs typeface="Times New Roman"/>
            </a:endParaRPr>
          </a:p>
        </p:txBody>
      </p:sp>
      <p:sp>
        <p:nvSpPr>
          <p:cNvPr id="5" name="object 5"/>
          <p:cNvSpPr txBox="1"/>
          <p:nvPr/>
        </p:nvSpPr>
        <p:spPr>
          <a:xfrm>
            <a:off x="4290885" y="2772639"/>
            <a:ext cx="133985" cy="175895"/>
          </a:xfrm>
          <a:prstGeom prst="rect">
            <a:avLst/>
          </a:prstGeom>
        </p:spPr>
        <p:txBody>
          <a:bodyPr vert="horz" wrap="square" lIns="0" tIns="0" rIns="0" bIns="0" rtlCol="0">
            <a:spAutoFit/>
          </a:bodyPr>
          <a:lstStyle/>
          <a:p>
            <a:pPr marL="12700">
              <a:lnSpc>
                <a:spcPct val="100000"/>
              </a:lnSpc>
            </a:pPr>
            <a:r>
              <a:rPr sz="1150" i="1" spc="15" dirty="0">
                <a:latin typeface="Times New Roman"/>
                <a:cs typeface="Times New Roman"/>
              </a:rPr>
              <a:t>D</a:t>
            </a:r>
            <a:endParaRPr sz="1150">
              <a:latin typeface="Times New Roman"/>
              <a:cs typeface="Times New Roman"/>
            </a:endParaRPr>
          </a:p>
        </p:txBody>
      </p:sp>
      <p:sp>
        <p:nvSpPr>
          <p:cNvPr id="6" name="object 6"/>
          <p:cNvSpPr txBox="1"/>
          <p:nvPr/>
        </p:nvSpPr>
        <p:spPr>
          <a:xfrm>
            <a:off x="2534492" y="2455593"/>
            <a:ext cx="1348105" cy="448309"/>
          </a:xfrm>
          <a:prstGeom prst="rect">
            <a:avLst/>
          </a:prstGeom>
        </p:spPr>
        <p:txBody>
          <a:bodyPr vert="horz" wrap="square" lIns="0" tIns="0" rIns="0" bIns="0" rtlCol="0">
            <a:spAutoFit/>
          </a:bodyPr>
          <a:lstStyle/>
          <a:p>
            <a:pPr marL="12700">
              <a:lnSpc>
                <a:spcPct val="100000"/>
              </a:lnSpc>
              <a:tabLst>
                <a:tab pos="894715" algn="l"/>
              </a:tabLst>
            </a:pPr>
            <a:r>
              <a:rPr sz="2000" i="1" u="sng" spc="10" dirty="0">
                <a:latin typeface="Times New Roman"/>
                <a:cs typeface="Times New Roman"/>
              </a:rPr>
              <a:t>dQ</a:t>
            </a:r>
            <a:r>
              <a:rPr sz="2000" i="1" spc="165" dirty="0">
                <a:latin typeface="Times New Roman"/>
                <a:cs typeface="Times New Roman"/>
              </a:rPr>
              <a:t> </a:t>
            </a:r>
            <a:r>
              <a:rPr sz="3000" spc="15" baseline="-36111" dirty="0">
                <a:latin typeface="Symbol"/>
                <a:cs typeface="Symbol"/>
              </a:rPr>
              <a:t></a:t>
            </a:r>
            <a:r>
              <a:rPr sz="3000" spc="-187" baseline="-36111" dirty="0">
                <a:latin typeface="Times New Roman"/>
                <a:cs typeface="Times New Roman"/>
              </a:rPr>
              <a:t> </a:t>
            </a:r>
            <a:r>
              <a:rPr sz="3225" i="1" spc="-89" baseline="-33591" dirty="0">
                <a:latin typeface="Symbol"/>
                <a:cs typeface="Symbol"/>
              </a:rPr>
              <a:t></a:t>
            </a:r>
            <a:r>
              <a:rPr sz="3225" i="1" baseline="-33591" dirty="0">
                <a:latin typeface="Times New Roman"/>
                <a:cs typeface="Times New Roman"/>
              </a:rPr>
              <a:t>	</a:t>
            </a:r>
            <a:r>
              <a:rPr sz="2000" i="1" spc="5" dirty="0">
                <a:latin typeface="Times New Roman"/>
                <a:cs typeface="Times New Roman"/>
              </a:rPr>
              <a:t>d</a:t>
            </a:r>
            <a:r>
              <a:rPr sz="2000" spc="15" dirty="0">
                <a:latin typeface="Symbol"/>
                <a:cs typeface="Symbol"/>
              </a:rPr>
              <a:t></a:t>
            </a:r>
            <a:r>
              <a:rPr sz="2000" spc="-325" dirty="0">
                <a:latin typeface="Times New Roman"/>
                <a:cs typeface="Times New Roman"/>
              </a:rPr>
              <a:t> </a:t>
            </a:r>
            <a:r>
              <a:rPr sz="1725" i="1" spc="15" baseline="-24154" dirty="0">
                <a:latin typeface="Times New Roman"/>
                <a:cs typeface="Times New Roman"/>
              </a:rPr>
              <a:t>E</a:t>
            </a:r>
            <a:endParaRPr sz="1725" baseline="-24154">
              <a:latin typeface="Times New Roman"/>
              <a:cs typeface="Times New Roman"/>
            </a:endParaRPr>
          </a:p>
        </p:txBody>
      </p:sp>
      <p:sp>
        <p:nvSpPr>
          <p:cNvPr id="7" name="object 7"/>
          <p:cNvSpPr txBox="1"/>
          <p:nvPr/>
        </p:nvSpPr>
        <p:spPr>
          <a:xfrm>
            <a:off x="3972823" y="2618033"/>
            <a:ext cx="321310" cy="287655"/>
          </a:xfrm>
          <a:prstGeom prst="rect">
            <a:avLst/>
          </a:prstGeom>
        </p:spPr>
        <p:txBody>
          <a:bodyPr vert="horz" wrap="square" lIns="0" tIns="0" rIns="0" bIns="0" rtlCol="0">
            <a:spAutoFit/>
          </a:bodyPr>
          <a:lstStyle/>
          <a:p>
            <a:pPr marL="12700">
              <a:lnSpc>
                <a:spcPct val="100000"/>
              </a:lnSpc>
            </a:pPr>
            <a:r>
              <a:rPr sz="2000" spc="10" dirty="0">
                <a:latin typeface="Symbol"/>
                <a:cs typeface="Symbol"/>
              </a:rPr>
              <a:t></a:t>
            </a:r>
            <a:r>
              <a:rPr sz="2000" spc="40" dirty="0">
                <a:latin typeface="Times New Roman"/>
                <a:cs typeface="Times New Roman"/>
              </a:rPr>
              <a:t> </a:t>
            </a:r>
            <a:r>
              <a:rPr sz="2000" i="1" spc="5" dirty="0">
                <a:latin typeface="Times New Roman"/>
                <a:cs typeface="Times New Roman"/>
              </a:rPr>
              <a:t>I</a:t>
            </a:r>
            <a:endParaRPr sz="2000">
              <a:latin typeface="Times New Roman"/>
              <a:cs typeface="Times New Roman"/>
            </a:endParaRPr>
          </a:p>
        </p:txBody>
      </p:sp>
      <p:sp>
        <p:nvSpPr>
          <p:cNvPr id="8" name="object 8"/>
          <p:cNvSpPr txBox="1"/>
          <p:nvPr/>
        </p:nvSpPr>
        <p:spPr>
          <a:xfrm>
            <a:off x="2586534" y="2823465"/>
            <a:ext cx="1186815" cy="283210"/>
          </a:xfrm>
          <a:prstGeom prst="rect">
            <a:avLst/>
          </a:prstGeom>
        </p:spPr>
        <p:txBody>
          <a:bodyPr vert="horz" wrap="square" lIns="0" tIns="0" rIns="0" bIns="0" rtlCol="0">
            <a:spAutoFit/>
          </a:bodyPr>
          <a:lstStyle/>
          <a:p>
            <a:pPr marL="12700">
              <a:lnSpc>
                <a:spcPct val="100000"/>
              </a:lnSpc>
              <a:tabLst>
                <a:tab pos="972819" algn="l"/>
              </a:tabLst>
            </a:pPr>
            <a:r>
              <a:rPr sz="2000" i="1" spc="5" dirty="0">
                <a:latin typeface="Times New Roman"/>
                <a:cs typeface="Times New Roman"/>
              </a:rPr>
              <a:t>dt	dt</a:t>
            </a:r>
            <a:endParaRPr sz="2000">
              <a:latin typeface="Times New Roman"/>
              <a:cs typeface="Times New Roman"/>
            </a:endParaRPr>
          </a:p>
        </p:txBody>
      </p:sp>
      <p:sp>
        <p:nvSpPr>
          <p:cNvPr id="9" name="object 9"/>
          <p:cNvSpPr txBox="1"/>
          <p:nvPr/>
        </p:nvSpPr>
        <p:spPr>
          <a:xfrm>
            <a:off x="3259454" y="2772639"/>
            <a:ext cx="100965" cy="175895"/>
          </a:xfrm>
          <a:prstGeom prst="rect">
            <a:avLst/>
          </a:prstGeom>
        </p:spPr>
        <p:txBody>
          <a:bodyPr vert="horz" wrap="square" lIns="0" tIns="0" rIns="0" bIns="0" rtlCol="0">
            <a:spAutoFit/>
          </a:bodyPr>
          <a:lstStyle/>
          <a:p>
            <a:pPr marL="12700">
              <a:lnSpc>
                <a:spcPct val="100000"/>
              </a:lnSpc>
            </a:pPr>
            <a:r>
              <a:rPr sz="1150" spc="10" dirty="0">
                <a:latin typeface="Times New Roman"/>
                <a:cs typeface="Times New Roman"/>
              </a:rPr>
              <a:t>0</a:t>
            </a:r>
            <a:endParaRPr sz="1150">
              <a:latin typeface="Times New Roman"/>
              <a:cs typeface="Times New Roman"/>
            </a:endParaRPr>
          </a:p>
        </p:txBody>
      </p:sp>
      <p:sp>
        <p:nvSpPr>
          <p:cNvPr id="10" name="object 10"/>
          <p:cNvSpPr txBox="1"/>
          <p:nvPr/>
        </p:nvSpPr>
        <p:spPr>
          <a:xfrm>
            <a:off x="983160" y="3344033"/>
            <a:ext cx="4890135" cy="236220"/>
          </a:xfrm>
          <a:prstGeom prst="rect">
            <a:avLst/>
          </a:prstGeom>
        </p:spPr>
        <p:txBody>
          <a:bodyPr vert="horz" wrap="square" lIns="0" tIns="0" rIns="0" bIns="0" rtlCol="0">
            <a:spAutoFit/>
          </a:bodyPr>
          <a:lstStyle/>
          <a:p>
            <a:pPr marL="12700">
              <a:lnSpc>
                <a:spcPct val="100000"/>
              </a:lnSpc>
            </a:pPr>
            <a:r>
              <a:rPr sz="1650" dirty="0">
                <a:latin typeface="Arial"/>
                <a:cs typeface="Arial"/>
              </a:rPr>
              <a:t>With Maxwell’s modification, Ampere’s law becomes</a:t>
            </a:r>
            <a:endParaRPr sz="1650">
              <a:latin typeface="Arial"/>
              <a:cs typeface="Arial"/>
            </a:endParaRPr>
          </a:p>
        </p:txBody>
      </p:sp>
      <p:sp>
        <p:nvSpPr>
          <p:cNvPr id="11" name="object 11"/>
          <p:cNvSpPr/>
          <p:nvPr/>
        </p:nvSpPr>
        <p:spPr>
          <a:xfrm>
            <a:off x="2343916" y="3914319"/>
            <a:ext cx="88900" cy="100330"/>
          </a:xfrm>
          <a:custGeom>
            <a:avLst/>
            <a:gdLst/>
            <a:ahLst/>
            <a:cxnLst/>
            <a:rect l="l" t="t" r="r" b="b"/>
            <a:pathLst>
              <a:path w="88900" h="100329">
                <a:moveTo>
                  <a:pt x="88692" y="50721"/>
                </a:moveTo>
                <a:lnTo>
                  <a:pt x="72473" y="11327"/>
                </a:lnTo>
                <a:lnTo>
                  <a:pt x="48646" y="0"/>
                </a:lnTo>
                <a:lnTo>
                  <a:pt x="33884" y="1945"/>
                </a:lnTo>
                <a:lnTo>
                  <a:pt x="21277" y="7679"/>
                </a:lnTo>
                <a:lnTo>
                  <a:pt x="11185" y="16622"/>
                </a:lnTo>
                <a:lnTo>
                  <a:pt x="3972" y="28189"/>
                </a:lnTo>
                <a:lnTo>
                  <a:pt x="0" y="41798"/>
                </a:lnTo>
                <a:lnTo>
                  <a:pt x="1349" y="59234"/>
                </a:lnTo>
                <a:lnTo>
                  <a:pt x="5777" y="74054"/>
                </a:lnTo>
                <a:lnTo>
                  <a:pt x="12822" y="85984"/>
                </a:lnTo>
                <a:lnTo>
                  <a:pt x="22022" y="94751"/>
                </a:lnTo>
                <a:lnTo>
                  <a:pt x="32916" y="100081"/>
                </a:lnTo>
                <a:lnTo>
                  <a:pt x="49383" y="98945"/>
                </a:lnTo>
                <a:lnTo>
                  <a:pt x="82025" y="76546"/>
                </a:lnTo>
                <a:lnTo>
                  <a:pt x="88692" y="50721"/>
                </a:lnTo>
                <a:close/>
              </a:path>
            </a:pathLst>
          </a:custGeom>
          <a:ln w="10706">
            <a:solidFill>
              <a:srgbClr val="000000"/>
            </a:solidFill>
          </a:ln>
        </p:spPr>
        <p:txBody>
          <a:bodyPr wrap="square" lIns="0" tIns="0" rIns="0" bIns="0" rtlCol="0"/>
          <a:lstStyle/>
          <a:p>
            <a:endParaRPr/>
          </a:p>
        </p:txBody>
      </p:sp>
      <p:sp>
        <p:nvSpPr>
          <p:cNvPr id="12" name="object 12"/>
          <p:cNvSpPr/>
          <p:nvPr/>
        </p:nvSpPr>
        <p:spPr>
          <a:xfrm>
            <a:off x="4254169" y="3965041"/>
            <a:ext cx="505459" cy="0"/>
          </a:xfrm>
          <a:custGeom>
            <a:avLst/>
            <a:gdLst/>
            <a:ahLst/>
            <a:cxnLst/>
            <a:rect l="l" t="t" r="r" b="b"/>
            <a:pathLst>
              <a:path w="505460">
                <a:moveTo>
                  <a:pt x="0" y="0"/>
                </a:moveTo>
                <a:lnTo>
                  <a:pt x="505206" y="0"/>
                </a:lnTo>
              </a:path>
            </a:pathLst>
          </a:custGeom>
          <a:ln w="10706">
            <a:solidFill>
              <a:srgbClr val="000000"/>
            </a:solidFill>
          </a:ln>
        </p:spPr>
        <p:txBody>
          <a:bodyPr wrap="square" lIns="0" tIns="0" rIns="0" bIns="0" rtlCol="0"/>
          <a:lstStyle/>
          <a:p>
            <a:endParaRPr/>
          </a:p>
        </p:txBody>
      </p:sp>
      <p:sp>
        <p:nvSpPr>
          <p:cNvPr id="13" name="object 13"/>
          <p:cNvSpPr txBox="1"/>
          <p:nvPr/>
        </p:nvSpPr>
        <p:spPr>
          <a:xfrm>
            <a:off x="4758761" y="3809331"/>
            <a:ext cx="111125" cy="283210"/>
          </a:xfrm>
          <a:prstGeom prst="rect">
            <a:avLst/>
          </a:prstGeom>
        </p:spPr>
        <p:txBody>
          <a:bodyPr vert="horz" wrap="square" lIns="0" tIns="0" rIns="0" bIns="0" rtlCol="0">
            <a:spAutoFit/>
          </a:bodyPr>
          <a:lstStyle/>
          <a:p>
            <a:pPr marL="12700">
              <a:lnSpc>
                <a:spcPct val="100000"/>
              </a:lnSpc>
            </a:pPr>
            <a:r>
              <a:rPr sz="2000" spc="5" dirty="0">
                <a:latin typeface="Times New Roman"/>
                <a:cs typeface="Times New Roman"/>
              </a:rPr>
              <a:t>)</a:t>
            </a:r>
            <a:endParaRPr sz="2000">
              <a:latin typeface="Times New Roman"/>
              <a:cs typeface="Times New Roman"/>
            </a:endParaRPr>
          </a:p>
        </p:txBody>
      </p:sp>
      <p:sp>
        <p:nvSpPr>
          <p:cNvPr id="14" name="object 14"/>
          <p:cNvSpPr txBox="1"/>
          <p:nvPr/>
        </p:nvSpPr>
        <p:spPr>
          <a:xfrm>
            <a:off x="2317431" y="3699775"/>
            <a:ext cx="1884045" cy="412115"/>
          </a:xfrm>
          <a:prstGeom prst="rect">
            <a:avLst/>
          </a:prstGeom>
        </p:spPr>
        <p:txBody>
          <a:bodyPr vert="horz" wrap="square" lIns="0" tIns="0" rIns="0" bIns="0" rtlCol="0">
            <a:spAutoFit/>
          </a:bodyPr>
          <a:lstStyle/>
          <a:p>
            <a:pPr marL="12700">
              <a:lnSpc>
                <a:spcPct val="100000"/>
              </a:lnSpc>
            </a:pPr>
            <a:r>
              <a:rPr sz="4575" spc="-15" baseline="-13661" dirty="0">
                <a:latin typeface="Symbol"/>
                <a:cs typeface="Symbol"/>
              </a:rPr>
              <a:t></a:t>
            </a:r>
            <a:r>
              <a:rPr sz="4575" spc="-569" baseline="-13661" dirty="0">
                <a:latin typeface="Times New Roman"/>
                <a:cs typeface="Times New Roman"/>
              </a:rPr>
              <a:t> </a:t>
            </a:r>
            <a:r>
              <a:rPr sz="2000" i="1" spc="10" dirty="0">
                <a:latin typeface="Times New Roman"/>
                <a:cs typeface="Times New Roman"/>
              </a:rPr>
              <a:t>B</a:t>
            </a:r>
            <a:r>
              <a:rPr sz="2000" i="1" spc="-215" dirty="0">
                <a:latin typeface="Times New Roman"/>
                <a:cs typeface="Times New Roman"/>
              </a:rPr>
              <a:t> </a:t>
            </a:r>
            <a:r>
              <a:rPr sz="2000" spc="5" dirty="0">
                <a:latin typeface="Symbol"/>
                <a:cs typeface="Symbol"/>
              </a:rPr>
              <a:t></a:t>
            </a:r>
            <a:r>
              <a:rPr sz="2000" spc="-250" dirty="0">
                <a:latin typeface="Times New Roman"/>
                <a:cs typeface="Times New Roman"/>
              </a:rPr>
              <a:t> </a:t>
            </a:r>
            <a:r>
              <a:rPr sz="2000" i="1" spc="10" dirty="0">
                <a:latin typeface="Times New Roman"/>
                <a:cs typeface="Times New Roman"/>
              </a:rPr>
              <a:t>d</a:t>
            </a:r>
            <a:r>
              <a:rPr sz="2000" spc="280" dirty="0">
                <a:latin typeface="Trebuchet MS"/>
                <a:cs typeface="Trebuchet MS"/>
              </a:rPr>
              <a:t>l</a:t>
            </a:r>
            <a:r>
              <a:rPr sz="2000" spc="-120" dirty="0">
                <a:latin typeface="Trebuchet MS"/>
                <a:cs typeface="Trebuchet MS"/>
              </a:rPr>
              <a:t> </a:t>
            </a:r>
            <a:r>
              <a:rPr sz="2000" spc="10" dirty="0">
                <a:latin typeface="Symbol"/>
                <a:cs typeface="Symbol"/>
              </a:rPr>
              <a:t></a:t>
            </a:r>
            <a:r>
              <a:rPr sz="2000" dirty="0">
                <a:latin typeface="Times New Roman"/>
                <a:cs typeface="Times New Roman"/>
              </a:rPr>
              <a:t> </a:t>
            </a:r>
            <a:r>
              <a:rPr sz="2150" i="1" spc="-5" dirty="0">
                <a:latin typeface="Symbol"/>
                <a:cs typeface="Symbol"/>
              </a:rPr>
              <a:t></a:t>
            </a:r>
            <a:r>
              <a:rPr sz="1725" spc="15" baseline="-24154" dirty="0">
                <a:latin typeface="Times New Roman"/>
                <a:cs typeface="Times New Roman"/>
              </a:rPr>
              <a:t>0</a:t>
            </a:r>
            <a:r>
              <a:rPr sz="1725" spc="-97" baseline="-24154" dirty="0">
                <a:latin typeface="Times New Roman"/>
                <a:cs typeface="Times New Roman"/>
              </a:rPr>
              <a:t> </a:t>
            </a:r>
            <a:r>
              <a:rPr sz="2000" spc="120" dirty="0">
                <a:latin typeface="Times New Roman"/>
                <a:cs typeface="Times New Roman"/>
              </a:rPr>
              <a:t>(</a:t>
            </a:r>
            <a:r>
              <a:rPr sz="2000" i="1" spc="5" dirty="0">
                <a:latin typeface="Times New Roman"/>
                <a:cs typeface="Times New Roman"/>
              </a:rPr>
              <a:t>I</a:t>
            </a:r>
            <a:r>
              <a:rPr sz="2000" i="1" spc="55" dirty="0">
                <a:latin typeface="Times New Roman"/>
                <a:cs typeface="Times New Roman"/>
              </a:rPr>
              <a:t> </a:t>
            </a:r>
            <a:r>
              <a:rPr sz="2000" spc="10" dirty="0">
                <a:latin typeface="Symbol"/>
                <a:cs typeface="Symbol"/>
              </a:rPr>
              <a:t></a:t>
            </a:r>
            <a:r>
              <a:rPr sz="2000" spc="-220" dirty="0">
                <a:latin typeface="Times New Roman"/>
                <a:cs typeface="Times New Roman"/>
              </a:rPr>
              <a:t> </a:t>
            </a:r>
            <a:r>
              <a:rPr sz="2150" i="1" spc="120" dirty="0">
                <a:latin typeface="Symbol"/>
                <a:cs typeface="Symbol"/>
              </a:rPr>
              <a:t></a:t>
            </a:r>
            <a:r>
              <a:rPr sz="1725" spc="15" baseline="-24154" dirty="0">
                <a:latin typeface="Times New Roman"/>
                <a:cs typeface="Times New Roman"/>
              </a:rPr>
              <a:t>0</a:t>
            </a:r>
            <a:endParaRPr sz="1725" baseline="-24154" dirty="0">
              <a:latin typeface="Times New Roman"/>
              <a:cs typeface="Times New Roman"/>
            </a:endParaRPr>
          </a:p>
        </p:txBody>
      </p:sp>
      <p:sp>
        <p:nvSpPr>
          <p:cNvPr id="15" name="object 15"/>
          <p:cNvSpPr txBox="1"/>
          <p:nvPr/>
        </p:nvSpPr>
        <p:spPr>
          <a:xfrm>
            <a:off x="4389191" y="4010674"/>
            <a:ext cx="226060" cy="283210"/>
          </a:xfrm>
          <a:prstGeom prst="rect">
            <a:avLst/>
          </a:prstGeom>
        </p:spPr>
        <p:txBody>
          <a:bodyPr vert="horz" wrap="square" lIns="0" tIns="0" rIns="0" bIns="0" rtlCol="0">
            <a:spAutoFit/>
          </a:bodyPr>
          <a:lstStyle/>
          <a:p>
            <a:pPr marL="12700">
              <a:lnSpc>
                <a:spcPct val="100000"/>
              </a:lnSpc>
            </a:pPr>
            <a:r>
              <a:rPr sz="2000" i="1" spc="5" dirty="0">
                <a:latin typeface="Times New Roman"/>
                <a:cs typeface="Times New Roman"/>
              </a:rPr>
              <a:t>dt</a:t>
            </a:r>
            <a:endParaRPr sz="2000">
              <a:latin typeface="Times New Roman"/>
              <a:cs typeface="Times New Roman"/>
            </a:endParaRPr>
          </a:p>
        </p:txBody>
      </p:sp>
      <p:sp>
        <p:nvSpPr>
          <p:cNvPr id="16" name="object 16"/>
          <p:cNvSpPr txBox="1"/>
          <p:nvPr/>
        </p:nvSpPr>
        <p:spPr>
          <a:xfrm>
            <a:off x="4258805" y="3643302"/>
            <a:ext cx="465455" cy="330200"/>
          </a:xfrm>
          <a:prstGeom prst="rect">
            <a:avLst/>
          </a:prstGeom>
        </p:spPr>
        <p:txBody>
          <a:bodyPr vert="horz" wrap="square" lIns="0" tIns="0" rIns="0" bIns="0" rtlCol="0">
            <a:spAutoFit/>
          </a:bodyPr>
          <a:lstStyle/>
          <a:p>
            <a:pPr marL="12700">
              <a:lnSpc>
                <a:spcPct val="100000"/>
              </a:lnSpc>
            </a:pPr>
            <a:r>
              <a:rPr sz="2000" i="1" spc="10" dirty="0">
                <a:latin typeface="Times New Roman"/>
                <a:cs typeface="Times New Roman"/>
              </a:rPr>
              <a:t>d</a:t>
            </a:r>
            <a:r>
              <a:rPr sz="2000" spc="15" dirty="0">
                <a:latin typeface="Symbol"/>
                <a:cs typeface="Symbol"/>
              </a:rPr>
              <a:t></a:t>
            </a:r>
            <a:r>
              <a:rPr sz="2000" spc="-325" dirty="0">
                <a:latin typeface="Times New Roman"/>
                <a:cs typeface="Times New Roman"/>
              </a:rPr>
              <a:t> </a:t>
            </a:r>
            <a:r>
              <a:rPr sz="1725" i="1" spc="15" baseline="-24154" dirty="0">
                <a:latin typeface="Times New Roman"/>
                <a:cs typeface="Times New Roman"/>
              </a:rPr>
              <a:t>E</a:t>
            </a:r>
            <a:endParaRPr sz="1725" baseline="-24154">
              <a:latin typeface="Times New Roman"/>
              <a:cs typeface="Times New Roman"/>
            </a:endParaRPr>
          </a:p>
        </p:txBody>
      </p:sp>
      <p:sp>
        <p:nvSpPr>
          <p:cNvPr id="17" name="object 17"/>
          <p:cNvSpPr/>
          <p:nvPr/>
        </p:nvSpPr>
        <p:spPr>
          <a:xfrm>
            <a:off x="26568" y="6603"/>
            <a:ext cx="7504430" cy="5340350"/>
          </a:xfrm>
          <a:custGeom>
            <a:avLst/>
            <a:gdLst/>
            <a:ahLst/>
            <a:cxnLst/>
            <a:rect l="l" t="t" r="r" b="b"/>
            <a:pathLst>
              <a:path w="7504430" h="5340350">
                <a:moveTo>
                  <a:pt x="0" y="0"/>
                </a:moveTo>
                <a:lnTo>
                  <a:pt x="7504366" y="0"/>
                </a:lnTo>
                <a:lnTo>
                  <a:pt x="7504366" y="5340223"/>
                </a:lnTo>
                <a:lnTo>
                  <a:pt x="0" y="5340223"/>
                </a:lnTo>
                <a:lnTo>
                  <a:pt x="0" y="0"/>
                </a:lnTo>
                <a:close/>
              </a:path>
            </a:pathLst>
          </a:custGeom>
          <a:ln w="3175">
            <a:solidFill>
              <a:srgbClr val="000000"/>
            </a:solidFill>
          </a:ln>
        </p:spPr>
        <p:txBody>
          <a:bodyPr wrap="square" lIns="0" tIns="0" rIns="0" bIns="0" rtlCol="0"/>
          <a:lstStyle/>
          <a:p>
            <a:endParaRPr/>
          </a:p>
        </p:txBody>
      </p:sp>
      <p:sp>
        <p:nvSpPr>
          <p:cNvPr id="18" name="object 18"/>
          <p:cNvSpPr txBox="1"/>
          <p:nvPr/>
        </p:nvSpPr>
        <p:spPr>
          <a:xfrm>
            <a:off x="6472027" y="9998684"/>
            <a:ext cx="93980" cy="147955"/>
          </a:xfrm>
          <a:prstGeom prst="rect">
            <a:avLst/>
          </a:prstGeom>
        </p:spPr>
        <p:txBody>
          <a:bodyPr vert="horz" wrap="square" lIns="0" tIns="0" rIns="0" bIns="0" rtlCol="0">
            <a:spAutoFit/>
          </a:bodyPr>
          <a:lstStyle/>
          <a:p>
            <a:pPr marL="12700">
              <a:lnSpc>
                <a:spcPct val="100000"/>
              </a:lnSpc>
            </a:pPr>
            <a:r>
              <a:rPr sz="950" spc="5" dirty="0">
                <a:latin typeface="Arial"/>
                <a:cs typeface="Arial"/>
              </a:rPr>
              <a:t>4</a:t>
            </a:r>
            <a:endParaRPr sz="950">
              <a:latin typeface="Arial"/>
              <a:cs typeface="Arial"/>
            </a:endParaRPr>
          </a:p>
        </p:txBody>
      </p:sp>
      <p:sp>
        <p:nvSpPr>
          <p:cNvPr id="19" name="object 19"/>
          <p:cNvSpPr/>
          <p:nvPr/>
        </p:nvSpPr>
        <p:spPr>
          <a:xfrm>
            <a:off x="3429866" y="7322308"/>
            <a:ext cx="3302993" cy="1453569"/>
          </a:xfrm>
          <a:prstGeom prst="rect">
            <a:avLst/>
          </a:prstGeom>
          <a:blipFill>
            <a:blip r:embed="rId3" cstate="print"/>
            <a:stretch>
              <a:fillRect/>
            </a:stretch>
          </a:blipFill>
        </p:spPr>
        <p:txBody>
          <a:bodyPr wrap="square" lIns="0" tIns="0" rIns="0" bIns="0" rtlCol="0"/>
          <a:lstStyle/>
          <a:p>
            <a:endParaRPr/>
          </a:p>
        </p:txBody>
      </p:sp>
      <p:sp>
        <p:nvSpPr>
          <p:cNvPr id="20" name="object 20"/>
          <p:cNvSpPr/>
          <p:nvPr/>
        </p:nvSpPr>
        <p:spPr>
          <a:xfrm>
            <a:off x="1303287" y="7781321"/>
            <a:ext cx="91440" cy="104775"/>
          </a:xfrm>
          <a:custGeom>
            <a:avLst/>
            <a:gdLst/>
            <a:ahLst/>
            <a:cxnLst/>
            <a:rect l="l" t="t" r="r" b="b"/>
            <a:pathLst>
              <a:path w="91440" h="104775">
                <a:moveTo>
                  <a:pt x="91058" y="51974"/>
                </a:moveTo>
                <a:lnTo>
                  <a:pt x="75095" y="12410"/>
                </a:lnTo>
                <a:lnTo>
                  <a:pt x="51733" y="0"/>
                </a:lnTo>
                <a:lnTo>
                  <a:pt x="36254" y="1678"/>
                </a:lnTo>
                <a:lnTo>
                  <a:pt x="23102" y="6957"/>
                </a:lnTo>
                <a:lnTo>
                  <a:pt x="12516" y="15288"/>
                </a:lnTo>
                <a:lnTo>
                  <a:pt x="4735" y="26123"/>
                </a:lnTo>
                <a:lnTo>
                  <a:pt x="0" y="38913"/>
                </a:lnTo>
                <a:lnTo>
                  <a:pt x="851" y="57377"/>
                </a:lnTo>
                <a:lnTo>
                  <a:pt x="18790" y="95226"/>
                </a:lnTo>
                <a:lnTo>
                  <a:pt x="39786" y="104755"/>
                </a:lnTo>
                <a:lnTo>
                  <a:pt x="54478" y="102889"/>
                </a:lnTo>
                <a:lnTo>
                  <a:pt x="85213" y="77411"/>
                </a:lnTo>
                <a:lnTo>
                  <a:pt x="91058" y="51974"/>
                </a:lnTo>
                <a:close/>
              </a:path>
            </a:pathLst>
          </a:custGeom>
          <a:ln w="11074">
            <a:solidFill>
              <a:srgbClr val="000000"/>
            </a:solidFill>
          </a:ln>
        </p:spPr>
        <p:txBody>
          <a:bodyPr wrap="square" lIns="0" tIns="0" rIns="0" bIns="0" rtlCol="0"/>
          <a:lstStyle/>
          <a:p>
            <a:endParaRPr/>
          </a:p>
        </p:txBody>
      </p:sp>
      <p:sp>
        <p:nvSpPr>
          <p:cNvPr id="21" name="object 21"/>
          <p:cNvSpPr/>
          <p:nvPr/>
        </p:nvSpPr>
        <p:spPr>
          <a:xfrm>
            <a:off x="3379393" y="8907830"/>
            <a:ext cx="339090" cy="0"/>
          </a:xfrm>
          <a:custGeom>
            <a:avLst/>
            <a:gdLst/>
            <a:ahLst/>
            <a:cxnLst/>
            <a:rect l="l" t="t" r="r" b="b"/>
            <a:pathLst>
              <a:path w="339089">
                <a:moveTo>
                  <a:pt x="0" y="0"/>
                </a:moveTo>
                <a:lnTo>
                  <a:pt x="339089" y="0"/>
                </a:lnTo>
              </a:path>
            </a:pathLst>
          </a:custGeom>
          <a:ln w="11074">
            <a:solidFill>
              <a:srgbClr val="000000"/>
            </a:solidFill>
          </a:ln>
        </p:spPr>
        <p:txBody>
          <a:bodyPr wrap="square" lIns="0" tIns="0" rIns="0" bIns="0" rtlCol="0"/>
          <a:lstStyle/>
          <a:p>
            <a:endParaRPr/>
          </a:p>
        </p:txBody>
      </p:sp>
      <p:sp>
        <p:nvSpPr>
          <p:cNvPr id="22" name="object 22"/>
          <p:cNvSpPr/>
          <p:nvPr/>
        </p:nvSpPr>
        <p:spPr>
          <a:xfrm>
            <a:off x="1733943" y="9624364"/>
            <a:ext cx="160655" cy="0"/>
          </a:xfrm>
          <a:custGeom>
            <a:avLst/>
            <a:gdLst/>
            <a:ahLst/>
            <a:cxnLst/>
            <a:rect l="l" t="t" r="r" b="b"/>
            <a:pathLst>
              <a:path w="160655">
                <a:moveTo>
                  <a:pt x="0" y="0"/>
                </a:moveTo>
                <a:lnTo>
                  <a:pt x="160337" y="0"/>
                </a:lnTo>
              </a:path>
            </a:pathLst>
          </a:custGeom>
          <a:ln w="11074">
            <a:solidFill>
              <a:srgbClr val="000000"/>
            </a:solidFill>
          </a:ln>
        </p:spPr>
        <p:txBody>
          <a:bodyPr wrap="square" lIns="0" tIns="0" rIns="0" bIns="0" rtlCol="0"/>
          <a:lstStyle/>
          <a:p>
            <a:endParaRPr/>
          </a:p>
        </p:txBody>
      </p:sp>
      <p:sp>
        <p:nvSpPr>
          <p:cNvPr id="23" name="object 23"/>
          <p:cNvSpPr/>
          <p:nvPr/>
        </p:nvSpPr>
        <p:spPr>
          <a:xfrm>
            <a:off x="2574023" y="9624364"/>
            <a:ext cx="339725" cy="0"/>
          </a:xfrm>
          <a:custGeom>
            <a:avLst/>
            <a:gdLst/>
            <a:ahLst/>
            <a:cxnLst/>
            <a:rect l="l" t="t" r="r" b="b"/>
            <a:pathLst>
              <a:path w="339725">
                <a:moveTo>
                  <a:pt x="0" y="0"/>
                </a:moveTo>
                <a:lnTo>
                  <a:pt x="339598" y="0"/>
                </a:lnTo>
              </a:path>
            </a:pathLst>
          </a:custGeom>
          <a:ln w="11074">
            <a:solidFill>
              <a:srgbClr val="000000"/>
            </a:solidFill>
          </a:ln>
        </p:spPr>
        <p:txBody>
          <a:bodyPr wrap="square" lIns="0" tIns="0" rIns="0" bIns="0" rtlCol="0"/>
          <a:lstStyle/>
          <a:p>
            <a:endParaRPr/>
          </a:p>
        </p:txBody>
      </p:sp>
      <p:sp>
        <p:nvSpPr>
          <p:cNvPr id="24" name="object 24"/>
          <p:cNvSpPr txBox="1"/>
          <p:nvPr/>
        </p:nvSpPr>
        <p:spPr>
          <a:xfrm>
            <a:off x="577851" y="5924959"/>
            <a:ext cx="6476999" cy="1744067"/>
          </a:xfrm>
          <a:prstGeom prst="rect">
            <a:avLst/>
          </a:prstGeom>
        </p:spPr>
        <p:txBody>
          <a:bodyPr vert="horz" wrap="square" lIns="0" tIns="0" rIns="0" bIns="0" rtlCol="0">
            <a:spAutoFit/>
          </a:bodyPr>
          <a:lstStyle/>
          <a:p>
            <a:pPr marL="12700" marR="5080" algn="just">
              <a:lnSpc>
                <a:spcPct val="100000"/>
              </a:lnSpc>
              <a:spcBef>
                <a:spcPts val="270"/>
              </a:spcBef>
            </a:pPr>
            <a:r>
              <a:rPr sz="1650" dirty="0" smtClean="0">
                <a:latin typeface="Arial"/>
                <a:cs typeface="Arial"/>
              </a:rPr>
              <a:t>Use </a:t>
            </a:r>
            <a:r>
              <a:rPr sz="1650" dirty="0">
                <a:latin typeface="Arial"/>
                <a:cs typeface="Arial"/>
              </a:rPr>
              <a:t>the Ampere-Maxwell law to find the magnetic field between the circular plates of a parallel-plate capacitor that is charging. The radius of the plates is </a:t>
            </a:r>
            <a:r>
              <a:rPr sz="1650" i="1" dirty="0">
                <a:latin typeface="Arial"/>
                <a:cs typeface="Arial"/>
              </a:rPr>
              <a:t>R</a:t>
            </a:r>
            <a:r>
              <a:rPr sz="1650" dirty="0">
                <a:latin typeface="Arial"/>
                <a:cs typeface="Arial"/>
              </a:rPr>
              <a:t>. Ignore the fringing field.</a:t>
            </a:r>
          </a:p>
          <a:p>
            <a:pPr algn="just">
              <a:lnSpc>
                <a:spcPct val="100000"/>
              </a:lnSpc>
              <a:spcBef>
                <a:spcPts val="47"/>
              </a:spcBef>
            </a:pPr>
            <a:endParaRPr sz="1250" dirty="0">
              <a:latin typeface="Times New Roman"/>
              <a:cs typeface="Times New Roman"/>
            </a:endParaRPr>
          </a:p>
          <a:p>
            <a:pPr marL="12700" algn="just">
              <a:lnSpc>
                <a:spcPct val="100000"/>
              </a:lnSpc>
            </a:pPr>
            <a:r>
              <a:rPr sz="1650" dirty="0">
                <a:solidFill>
                  <a:srgbClr val="0000CC"/>
                </a:solidFill>
                <a:latin typeface="Arial"/>
                <a:cs typeface="Arial"/>
              </a:rPr>
              <a:t>Solution:</a:t>
            </a:r>
            <a:endParaRPr sz="1650" dirty="0">
              <a:latin typeface="Arial"/>
              <a:cs typeface="Arial"/>
            </a:endParaRPr>
          </a:p>
          <a:p>
            <a:pPr marL="440690" algn="just">
              <a:lnSpc>
                <a:spcPct val="100000"/>
              </a:lnSpc>
              <a:spcBef>
                <a:spcPts val="390"/>
              </a:spcBef>
            </a:pPr>
            <a:r>
              <a:rPr sz="4725" spc="-15" baseline="-13227" dirty="0">
                <a:latin typeface="Symbol"/>
                <a:cs typeface="Symbol"/>
              </a:rPr>
              <a:t></a:t>
            </a:r>
            <a:r>
              <a:rPr sz="4725" spc="-727" baseline="-13227" dirty="0">
                <a:latin typeface="Times New Roman"/>
                <a:cs typeface="Times New Roman"/>
              </a:rPr>
              <a:t> </a:t>
            </a:r>
            <a:r>
              <a:rPr sz="2100" b="1" spc="-15" dirty="0">
                <a:latin typeface="Times New Roman"/>
                <a:cs typeface="Times New Roman"/>
              </a:rPr>
              <a:t>B</a:t>
            </a:r>
            <a:r>
              <a:rPr sz="2100" b="1" spc="-254" dirty="0">
                <a:latin typeface="Times New Roman"/>
                <a:cs typeface="Times New Roman"/>
              </a:rPr>
              <a:t> </a:t>
            </a:r>
            <a:r>
              <a:rPr sz="2100" spc="-10" dirty="0">
                <a:latin typeface="Symbol"/>
                <a:cs typeface="Symbol"/>
              </a:rPr>
              <a:t></a:t>
            </a:r>
            <a:r>
              <a:rPr sz="2100" spc="-265" dirty="0">
                <a:latin typeface="Times New Roman"/>
                <a:cs typeface="Times New Roman"/>
              </a:rPr>
              <a:t> </a:t>
            </a:r>
            <a:r>
              <a:rPr sz="2100" i="1" spc="-15" dirty="0">
                <a:latin typeface="Times New Roman"/>
                <a:cs typeface="Times New Roman"/>
              </a:rPr>
              <a:t>d</a:t>
            </a:r>
            <a:r>
              <a:rPr sz="2100" spc="285" dirty="0">
                <a:latin typeface="Trebuchet MS"/>
                <a:cs typeface="Trebuchet MS"/>
              </a:rPr>
              <a:t>l</a:t>
            </a:r>
            <a:r>
              <a:rPr sz="2100" spc="-135" dirty="0">
                <a:latin typeface="Trebuchet MS"/>
                <a:cs typeface="Trebuchet MS"/>
              </a:rPr>
              <a:t> </a:t>
            </a:r>
            <a:r>
              <a:rPr sz="2100" spc="-15" dirty="0">
                <a:latin typeface="Symbol"/>
                <a:cs typeface="Symbol"/>
              </a:rPr>
              <a:t></a:t>
            </a:r>
            <a:r>
              <a:rPr sz="2100" spc="25" dirty="0">
                <a:latin typeface="Times New Roman"/>
                <a:cs typeface="Times New Roman"/>
              </a:rPr>
              <a:t> </a:t>
            </a:r>
            <a:r>
              <a:rPr sz="2100" i="1" spc="50" dirty="0">
                <a:latin typeface="Times New Roman"/>
                <a:cs typeface="Times New Roman"/>
              </a:rPr>
              <a:t>B</a:t>
            </a:r>
            <a:r>
              <a:rPr sz="2100" spc="45" dirty="0">
                <a:latin typeface="Times New Roman"/>
                <a:cs typeface="Times New Roman"/>
              </a:rPr>
              <a:t>(</a:t>
            </a:r>
            <a:r>
              <a:rPr sz="2100" spc="-114" dirty="0">
                <a:latin typeface="Times New Roman"/>
                <a:cs typeface="Times New Roman"/>
              </a:rPr>
              <a:t>2</a:t>
            </a:r>
            <a:r>
              <a:rPr sz="2200" i="1" spc="-100" dirty="0">
                <a:latin typeface="Symbol"/>
                <a:cs typeface="Symbol"/>
              </a:rPr>
              <a:t></a:t>
            </a:r>
            <a:r>
              <a:rPr sz="2100" i="1" spc="120" dirty="0">
                <a:latin typeface="Times New Roman"/>
                <a:cs typeface="Times New Roman"/>
              </a:rPr>
              <a:t>r</a:t>
            </a:r>
            <a:r>
              <a:rPr sz="2100" spc="-10" dirty="0">
                <a:latin typeface="Times New Roman"/>
                <a:cs typeface="Times New Roman"/>
              </a:rPr>
              <a:t>)</a:t>
            </a:r>
            <a:endParaRPr sz="2100" dirty="0">
              <a:latin typeface="Times New Roman"/>
              <a:cs typeface="Times New Roman"/>
            </a:endParaRPr>
          </a:p>
        </p:txBody>
      </p:sp>
      <p:sp>
        <p:nvSpPr>
          <p:cNvPr id="25" name="object 25"/>
          <p:cNvSpPr txBox="1"/>
          <p:nvPr/>
        </p:nvSpPr>
        <p:spPr>
          <a:xfrm>
            <a:off x="1280192" y="8955491"/>
            <a:ext cx="2849245" cy="800100"/>
          </a:xfrm>
          <a:prstGeom prst="rect">
            <a:avLst/>
          </a:prstGeom>
        </p:spPr>
        <p:txBody>
          <a:bodyPr vert="horz" wrap="square" lIns="0" tIns="0" rIns="0" bIns="0" rtlCol="0">
            <a:spAutoFit/>
          </a:bodyPr>
          <a:lstStyle/>
          <a:p>
            <a:pPr marR="473075" algn="r">
              <a:lnSpc>
                <a:spcPct val="100000"/>
              </a:lnSpc>
            </a:pPr>
            <a:r>
              <a:rPr sz="2100" i="1" spc="-10" dirty="0">
                <a:latin typeface="Times New Roman"/>
                <a:cs typeface="Times New Roman"/>
              </a:rPr>
              <a:t>dt</a:t>
            </a:r>
            <a:endParaRPr sz="2100">
              <a:latin typeface="Times New Roman"/>
              <a:cs typeface="Times New Roman"/>
            </a:endParaRPr>
          </a:p>
          <a:p>
            <a:pPr marL="12700">
              <a:lnSpc>
                <a:spcPct val="100000"/>
              </a:lnSpc>
              <a:spcBef>
                <a:spcPts val="1380"/>
              </a:spcBef>
              <a:tabLst>
                <a:tab pos="2090420" algn="l"/>
              </a:tabLst>
            </a:pPr>
            <a:r>
              <a:rPr sz="2100" i="1" spc="-15" dirty="0">
                <a:latin typeface="Times New Roman"/>
                <a:cs typeface="Times New Roman"/>
              </a:rPr>
              <a:t>B</a:t>
            </a:r>
            <a:r>
              <a:rPr sz="2100" i="1" spc="-5" dirty="0">
                <a:latin typeface="Times New Roman"/>
                <a:cs typeface="Times New Roman"/>
              </a:rPr>
              <a:t> </a:t>
            </a:r>
            <a:r>
              <a:rPr sz="2100" spc="-15" dirty="0">
                <a:latin typeface="Symbol"/>
                <a:cs typeface="Symbol"/>
              </a:rPr>
              <a:t></a:t>
            </a:r>
            <a:r>
              <a:rPr sz="2100" spc="105" dirty="0">
                <a:latin typeface="Times New Roman"/>
                <a:cs typeface="Times New Roman"/>
              </a:rPr>
              <a:t> </a:t>
            </a:r>
            <a:r>
              <a:rPr sz="3150" spc="-22" baseline="34391" dirty="0">
                <a:latin typeface="Times New Roman"/>
                <a:cs typeface="Times New Roman"/>
              </a:rPr>
              <a:t>1</a:t>
            </a:r>
            <a:r>
              <a:rPr sz="3150" spc="-37" baseline="34391" dirty="0">
                <a:latin typeface="Times New Roman"/>
                <a:cs typeface="Times New Roman"/>
              </a:rPr>
              <a:t> </a:t>
            </a:r>
            <a:r>
              <a:rPr sz="2200" i="1" spc="-65" dirty="0">
                <a:latin typeface="Symbol"/>
                <a:cs typeface="Symbol"/>
              </a:rPr>
              <a:t></a:t>
            </a:r>
            <a:r>
              <a:rPr sz="2200" i="1" spc="135" dirty="0">
                <a:latin typeface="Times New Roman"/>
                <a:cs typeface="Times New Roman"/>
              </a:rPr>
              <a:t> </a:t>
            </a:r>
            <a:r>
              <a:rPr sz="2200" i="1" spc="-60" dirty="0">
                <a:latin typeface="Symbol"/>
                <a:cs typeface="Symbol"/>
              </a:rPr>
              <a:t></a:t>
            </a:r>
            <a:r>
              <a:rPr sz="2200" i="1" dirty="0">
                <a:latin typeface="Times New Roman"/>
                <a:cs typeface="Times New Roman"/>
              </a:rPr>
              <a:t> </a:t>
            </a:r>
            <a:r>
              <a:rPr sz="2200" i="1" spc="-195" dirty="0">
                <a:latin typeface="Times New Roman"/>
                <a:cs typeface="Times New Roman"/>
              </a:rPr>
              <a:t> </a:t>
            </a:r>
            <a:r>
              <a:rPr sz="2100" i="1" spc="-10" dirty="0">
                <a:latin typeface="Times New Roman"/>
                <a:cs typeface="Times New Roman"/>
              </a:rPr>
              <a:t>r</a:t>
            </a:r>
            <a:r>
              <a:rPr sz="2100" i="1" spc="40" dirty="0">
                <a:latin typeface="Times New Roman"/>
                <a:cs typeface="Times New Roman"/>
              </a:rPr>
              <a:t> </a:t>
            </a:r>
            <a:r>
              <a:rPr sz="3150" i="1" spc="-22" baseline="34391" dirty="0">
                <a:latin typeface="Times New Roman"/>
                <a:cs typeface="Times New Roman"/>
              </a:rPr>
              <a:t>dE</a:t>
            </a:r>
            <a:r>
              <a:rPr sz="3150" i="1" baseline="34391" dirty="0">
                <a:latin typeface="Times New Roman"/>
                <a:cs typeface="Times New Roman"/>
              </a:rPr>
              <a:t>	</a:t>
            </a:r>
            <a:r>
              <a:rPr sz="2100" spc="45" dirty="0">
                <a:latin typeface="Times New Roman"/>
                <a:cs typeface="Times New Roman"/>
              </a:rPr>
              <a:t>(</a:t>
            </a:r>
            <a:r>
              <a:rPr sz="2100" i="1" spc="-10" dirty="0">
                <a:latin typeface="Times New Roman"/>
                <a:cs typeface="Times New Roman"/>
              </a:rPr>
              <a:t>r</a:t>
            </a:r>
            <a:r>
              <a:rPr sz="2100" i="1" spc="30" dirty="0">
                <a:latin typeface="Times New Roman"/>
                <a:cs typeface="Times New Roman"/>
              </a:rPr>
              <a:t> </a:t>
            </a:r>
            <a:r>
              <a:rPr sz="2100" spc="-15" dirty="0">
                <a:latin typeface="Symbol"/>
                <a:cs typeface="Symbol"/>
              </a:rPr>
              <a:t></a:t>
            </a:r>
            <a:r>
              <a:rPr sz="2100" spc="25" dirty="0">
                <a:latin typeface="Times New Roman"/>
                <a:cs typeface="Times New Roman"/>
              </a:rPr>
              <a:t> </a:t>
            </a:r>
            <a:r>
              <a:rPr sz="2100" i="1" spc="45" dirty="0">
                <a:latin typeface="Times New Roman"/>
                <a:cs typeface="Times New Roman"/>
              </a:rPr>
              <a:t>R</a:t>
            </a:r>
            <a:r>
              <a:rPr sz="2100" spc="-10" dirty="0">
                <a:latin typeface="Times New Roman"/>
                <a:cs typeface="Times New Roman"/>
              </a:rPr>
              <a:t>)</a:t>
            </a:r>
            <a:endParaRPr sz="2100">
              <a:latin typeface="Times New Roman"/>
              <a:cs typeface="Times New Roman"/>
            </a:endParaRPr>
          </a:p>
        </p:txBody>
      </p:sp>
      <p:sp>
        <p:nvSpPr>
          <p:cNvPr id="26" name="object 26"/>
          <p:cNvSpPr txBox="1"/>
          <p:nvPr/>
        </p:nvSpPr>
        <p:spPr>
          <a:xfrm>
            <a:off x="1739108" y="9672029"/>
            <a:ext cx="1116330" cy="291465"/>
          </a:xfrm>
          <a:prstGeom prst="rect">
            <a:avLst/>
          </a:prstGeom>
        </p:spPr>
        <p:txBody>
          <a:bodyPr vert="horz" wrap="square" lIns="0" tIns="0" rIns="0" bIns="0" rtlCol="0">
            <a:spAutoFit/>
          </a:bodyPr>
          <a:lstStyle/>
          <a:p>
            <a:pPr marL="12700">
              <a:lnSpc>
                <a:spcPct val="100000"/>
              </a:lnSpc>
              <a:tabLst>
                <a:tab pos="895985" algn="l"/>
              </a:tabLst>
            </a:pPr>
            <a:r>
              <a:rPr sz="2100" spc="-15" dirty="0">
                <a:latin typeface="Times New Roman"/>
                <a:cs typeface="Times New Roman"/>
              </a:rPr>
              <a:t>2	</a:t>
            </a:r>
            <a:r>
              <a:rPr sz="2100" i="1" spc="-10" dirty="0">
                <a:latin typeface="Times New Roman"/>
                <a:cs typeface="Times New Roman"/>
              </a:rPr>
              <a:t>dt</a:t>
            </a:r>
            <a:endParaRPr sz="2100">
              <a:latin typeface="Times New Roman"/>
              <a:cs typeface="Times New Roman"/>
            </a:endParaRPr>
          </a:p>
        </p:txBody>
      </p:sp>
      <p:sp>
        <p:nvSpPr>
          <p:cNvPr id="27" name="object 27"/>
          <p:cNvSpPr txBox="1"/>
          <p:nvPr/>
        </p:nvSpPr>
        <p:spPr>
          <a:xfrm>
            <a:off x="1280192" y="8580131"/>
            <a:ext cx="2425700" cy="459740"/>
          </a:xfrm>
          <a:prstGeom prst="rect">
            <a:avLst/>
          </a:prstGeom>
        </p:spPr>
        <p:txBody>
          <a:bodyPr vert="horz" wrap="square" lIns="0" tIns="0" rIns="0" bIns="0" rtlCol="0">
            <a:spAutoFit/>
          </a:bodyPr>
          <a:lstStyle/>
          <a:p>
            <a:pPr marL="12700">
              <a:lnSpc>
                <a:spcPct val="100000"/>
              </a:lnSpc>
              <a:tabLst>
                <a:tab pos="1511300" algn="l"/>
              </a:tabLst>
            </a:pPr>
            <a:r>
              <a:rPr sz="2100" i="1" spc="50" dirty="0">
                <a:latin typeface="Times New Roman"/>
                <a:cs typeface="Times New Roman"/>
              </a:rPr>
              <a:t>B</a:t>
            </a:r>
            <a:r>
              <a:rPr sz="2100" spc="40" dirty="0">
                <a:latin typeface="Times New Roman"/>
                <a:cs typeface="Times New Roman"/>
              </a:rPr>
              <a:t>(</a:t>
            </a:r>
            <a:r>
              <a:rPr sz="2100" spc="-114" dirty="0">
                <a:latin typeface="Times New Roman"/>
                <a:cs typeface="Times New Roman"/>
              </a:rPr>
              <a:t>2</a:t>
            </a:r>
            <a:r>
              <a:rPr sz="2200" i="1" spc="-100" dirty="0">
                <a:latin typeface="Symbol"/>
                <a:cs typeface="Symbol"/>
              </a:rPr>
              <a:t></a:t>
            </a:r>
            <a:r>
              <a:rPr sz="2100" i="1" spc="120" dirty="0">
                <a:latin typeface="Times New Roman"/>
                <a:cs typeface="Times New Roman"/>
              </a:rPr>
              <a:t>r</a:t>
            </a:r>
            <a:r>
              <a:rPr sz="2100" spc="-10" dirty="0">
                <a:latin typeface="Times New Roman"/>
                <a:cs typeface="Times New Roman"/>
              </a:rPr>
              <a:t>)</a:t>
            </a:r>
            <a:r>
              <a:rPr sz="2100" spc="-45" dirty="0">
                <a:latin typeface="Times New Roman"/>
                <a:cs typeface="Times New Roman"/>
              </a:rPr>
              <a:t> </a:t>
            </a:r>
            <a:r>
              <a:rPr sz="2100" spc="-15" dirty="0">
                <a:latin typeface="Symbol"/>
                <a:cs typeface="Symbol"/>
              </a:rPr>
              <a:t></a:t>
            </a:r>
            <a:r>
              <a:rPr sz="2100" spc="-5" dirty="0">
                <a:latin typeface="Times New Roman"/>
                <a:cs typeface="Times New Roman"/>
              </a:rPr>
              <a:t> </a:t>
            </a:r>
            <a:r>
              <a:rPr sz="2200" i="1" spc="-65" dirty="0">
                <a:latin typeface="Symbol"/>
                <a:cs typeface="Symbol"/>
              </a:rPr>
              <a:t></a:t>
            </a:r>
            <a:r>
              <a:rPr sz="2200" i="1" spc="135" dirty="0">
                <a:latin typeface="Times New Roman"/>
                <a:cs typeface="Times New Roman"/>
              </a:rPr>
              <a:t> </a:t>
            </a:r>
            <a:r>
              <a:rPr sz="2200" i="1" spc="-60" dirty="0">
                <a:latin typeface="Symbol"/>
                <a:cs typeface="Symbol"/>
              </a:rPr>
              <a:t></a:t>
            </a:r>
            <a:r>
              <a:rPr sz="2200" i="1" dirty="0">
                <a:latin typeface="Times New Roman"/>
                <a:cs typeface="Times New Roman"/>
              </a:rPr>
              <a:t>	</a:t>
            </a:r>
            <a:r>
              <a:rPr sz="2100" spc="-90" dirty="0">
                <a:latin typeface="Times New Roman"/>
                <a:cs typeface="Times New Roman"/>
              </a:rPr>
              <a:t>(</a:t>
            </a:r>
            <a:r>
              <a:rPr sz="2200" i="1" spc="-100" dirty="0">
                <a:latin typeface="Symbol"/>
                <a:cs typeface="Symbol"/>
              </a:rPr>
              <a:t></a:t>
            </a:r>
            <a:r>
              <a:rPr sz="2100" i="1" spc="-10" dirty="0">
                <a:latin typeface="Times New Roman"/>
                <a:cs typeface="Times New Roman"/>
              </a:rPr>
              <a:t>r</a:t>
            </a:r>
            <a:r>
              <a:rPr sz="2100" i="1" spc="-310" dirty="0">
                <a:latin typeface="Times New Roman"/>
                <a:cs typeface="Times New Roman"/>
              </a:rPr>
              <a:t> </a:t>
            </a:r>
            <a:r>
              <a:rPr sz="1800" spc="7" baseline="43981" dirty="0">
                <a:latin typeface="Times New Roman"/>
                <a:cs typeface="Times New Roman"/>
              </a:rPr>
              <a:t>2</a:t>
            </a:r>
            <a:r>
              <a:rPr sz="1800" spc="-104" baseline="43981" dirty="0">
                <a:latin typeface="Times New Roman"/>
                <a:cs typeface="Times New Roman"/>
              </a:rPr>
              <a:t> </a:t>
            </a:r>
            <a:r>
              <a:rPr sz="2100" spc="-10" dirty="0">
                <a:latin typeface="Times New Roman"/>
                <a:cs typeface="Times New Roman"/>
              </a:rPr>
              <a:t>)</a:t>
            </a:r>
            <a:r>
              <a:rPr sz="2100" spc="-65" dirty="0">
                <a:latin typeface="Times New Roman"/>
                <a:cs typeface="Times New Roman"/>
              </a:rPr>
              <a:t> </a:t>
            </a:r>
            <a:r>
              <a:rPr sz="3150" i="1" spc="-22" baseline="34391" dirty="0">
                <a:latin typeface="Times New Roman"/>
                <a:cs typeface="Times New Roman"/>
              </a:rPr>
              <a:t>dE</a:t>
            </a:r>
            <a:endParaRPr sz="3150" baseline="34391">
              <a:latin typeface="Times New Roman"/>
              <a:cs typeface="Times New Roman"/>
            </a:endParaRPr>
          </a:p>
        </p:txBody>
      </p:sp>
      <p:sp>
        <p:nvSpPr>
          <p:cNvPr id="28" name="object 28"/>
          <p:cNvSpPr txBox="1"/>
          <p:nvPr/>
        </p:nvSpPr>
        <p:spPr>
          <a:xfrm>
            <a:off x="1268101" y="8146774"/>
            <a:ext cx="1386840" cy="321945"/>
          </a:xfrm>
          <a:prstGeom prst="rect">
            <a:avLst/>
          </a:prstGeom>
        </p:spPr>
        <p:txBody>
          <a:bodyPr vert="horz" wrap="square" lIns="0" tIns="0" rIns="0" bIns="0" rtlCol="0">
            <a:spAutoFit/>
          </a:bodyPr>
          <a:lstStyle/>
          <a:p>
            <a:pPr marL="12700">
              <a:lnSpc>
                <a:spcPct val="100000"/>
              </a:lnSpc>
              <a:tabLst>
                <a:tab pos="431165" algn="l"/>
              </a:tabLst>
            </a:pPr>
            <a:r>
              <a:rPr sz="2100" spc="-20" dirty="0">
                <a:latin typeface="Symbol"/>
                <a:cs typeface="Symbol"/>
              </a:rPr>
              <a:t></a:t>
            </a:r>
            <a:r>
              <a:rPr sz="2100" spc="-20" dirty="0">
                <a:latin typeface="Times New Roman"/>
                <a:cs typeface="Times New Roman"/>
              </a:rPr>
              <a:t>	</a:t>
            </a:r>
            <a:r>
              <a:rPr sz="2100" spc="-15" dirty="0">
                <a:latin typeface="Symbol"/>
                <a:cs typeface="Symbol"/>
              </a:rPr>
              <a:t></a:t>
            </a:r>
            <a:r>
              <a:rPr sz="2100" spc="25" dirty="0">
                <a:latin typeface="Times New Roman"/>
                <a:cs typeface="Times New Roman"/>
              </a:rPr>
              <a:t> </a:t>
            </a:r>
            <a:r>
              <a:rPr sz="2100" i="1" spc="110" dirty="0">
                <a:latin typeface="Times New Roman"/>
                <a:cs typeface="Times New Roman"/>
              </a:rPr>
              <a:t>E</a:t>
            </a:r>
            <a:r>
              <a:rPr sz="2100" spc="-90" dirty="0">
                <a:latin typeface="Times New Roman"/>
                <a:cs typeface="Times New Roman"/>
              </a:rPr>
              <a:t>(</a:t>
            </a:r>
            <a:r>
              <a:rPr sz="2200" i="1" spc="-100" dirty="0">
                <a:latin typeface="Symbol"/>
                <a:cs typeface="Symbol"/>
              </a:rPr>
              <a:t></a:t>
            </a:r>
            <a:r>
              <a:rPr sz="2100" i="1" spc="-10" dirty="0">
                <a:latin typeface="Times New Roman"/>
                <a:cs typeface="Times New Roman"/>
              </a:rPr>
              <a:t>r</a:t>
            </a:r>
            <a:r>
              <a:rPr sz="2100" i="1" spc="-310" dirty="0">
                <a:latin typeface="Times New Roman"/>
                <a:cs typeface="Times New Roman"/>
              </a:rPr>
              <a:t> </a:t>
            </a:r>
            <a:r>
              <a:rPr sz="1800" spc="7" baseline="43981" dirty="0">
                <a:latin typeface="Times New Roman"/>
                <a:cs typeface="Times New Roman"/>
              </a:rPr>
              <a:t>2</a:t>
            </a:r>
            <a:r>
              <a:rPr sz="1800" spc="-97" baseline="43981" dirty="0">
                <a:latin typeface="Times New Roman"/>
                <a:cs typeface="Times New Roman"/>
              </a:rPr>
              <a:t> </a:t>
            </a:r>
            <a:r>
              <a:rPr sz="2100" spc="-10" dirty="0">
                <a:latin typeface="Times New Roman"/>
                <a:cs typeface="Times New Roman"/>
              </a:rPr>
              <a:t>)</a:t>
            </a:r>
            <a:endParaRPr sz="2100">
              <a:latin typeface="Times New Roman"/>
              <a:cs typeface="Times New Roman"/>
            </a:endParaRPr>
          </a:p>
        </p:txBody>
      </p:sp>
      <p:sp>
        <p:nvSpPr>
          <p:cNvPr id="29" name="object 29"/>
          <p:cNvSpPr txBox="1"/>
          <p:nvPr/>
        </p:nvSpPr>
        <p:spPr>
          <a:xfrm>
            <a:off x="2093969" y="9619805"/>
            <a:ext cx="321945" cy="180975"/>
          </a:xfrm>
          <a:prstGeom prst="rect">
            <a:avLst/>
          </a:prstGeom>
        </p:spPr>
        <p:txBody>
          <a:bodyPr vert="horz" wrap="square" lIns="0" tIns="0" rIns="0" bIns="0" rtlCol="0">
            <a:spAutoFit/>
          </a:bodyPr>
          <a:lstStyle/>
          <a:p>
            <a:pPr marL="12700">
              <a:lnSpc>
                <a:spcPct val="100000"/>
              </a:lnSpc>
              <a:tabLst>
                <a:tab pos="231140" algn="l"/>
              </a:tabLst>
            </a:pPr>
            <a:r>
              <a:rPr sz="1200" spc="5" dirty="0">
                <a:latin typeface="Times New Roman"/>
                <a:cs typeface="Times New Roman"/>
              </a:rPr>
              <a:t>0	0</a:t>
            </a:r>
            <a:endParaRPr sz="1200">
              <a:latin typeface="Times New Roman"/>
              <a:cs typeface="Times New Roman"/>
            </a:endParaRPr>
          </a:p>
        </p:txBody>
      </p:sp>
      <p:sp>
        <p:nvSpPr>
          <p:cNvPr id="30" name="object 30"/>
          <p:cNvSpPr txBox="1"/>
          <p:nvPr/>
        </p:nvSpPr>
        <p:spPr>
          <a:xfrm>
            <a:off x="2452486" y="8903268"/>
            <a:ext cx="322580" cy="180975"/>
          </a:xfrm>
          <a:prstGeom prst="rect">
            <a:avLst/>
          </a:prstGeom>
        </p:spPr>
        <p:txBody>
          <a:bodyPr vert="horz" wrap="square" lIns="0" tIns="0" rIns="0" bIns="0" rtlCol="0">
            <a:spAutoFit/>
          </a:bodyPr>
          <a:lstStyle/>
          <a:p>
            <a:pPr marL="12700">
              <a:lnSpc>
                <a:spcPct val="100000"/>
              </a:lnSpc>
              <a:tabLst>
                <a:tab pos="231775" algn="l"/>
              </a:tabLst>
            </a:pPr>
            <a:r>
              <a:rPr sz="1200" spc="5" dirty="0">
                <a:latin typeface="Times New Roman"/>
                <a:cs typeface="Times New Roman"/>
              </a:rPr>
              <a:t>0	0</a:t>
            </a:r>
            <a:endParaRPr sz="1200">
              <a:latin typeface="Times New Roman"/>
              <a:cs typeface="Times New Roman"/>
            </a:endParaRPr>
          </a:p>
        </p:txBody>
      </p:sp>
      <p:sp>
        <p:nvSpPr>
          <p:cNvPr id="31" name="object 31"/>
          <p:cNvSpPr txBox="1"/>
          <p:nvPr/>
        </p:nvSpPr>
        <p:spPr>
          <a:xfrm>
            <a:off x="1494670" y="8332358"/>
            <a:ext cx="120650" cy="180975"/>
          </a:xfrm>
          <a:prstGeom prst="rect">
            <a:avLst/>
          </a:prstGeom>
        </p:spPr>
        <p:txBody>
          <a:bodyPr vert="horz" wrap="square" lIns="0" tIns="0" rIns="0" bIns="0" rtlCol="0">
            <a:spAutoFit/>
          </a:bodyPr>
          <a:lstStyle/>
          <a:p>
            <a:pPr marL="12700">
              <a:lnSpc>
                <a:spcPct val="100000"/>
              </a:lnSpc>
            </a:pPr>
            <a:r>
              <a:rPr sz="1200" i="1" spc="5" dirty="0">
                <a:latin typeface="Times New Roman"/>
                <a:cs typeface="Times New Roman"/>
              </a:rPr>
              <a:t>E</a:t>
            </a:r>
            <a:endParaRPr sz="1200">
              <a:latin typeface="Times New Roman"/>
              <a:cs typeface="Times New Roman"/>
            </a:endParaRPr>
          </a:p>
        </p:txBody>
      </p:sp>
      <p:sp>
        <p:nvSpPr>
          <p:cNvPr id="32" name="object 32"/>
          <p:cNvSpPr/>
          <p:nvPr/>
        </p:nvSpPr>
        <p:spPr>
          <a:xfrm>
            <a:off x="26568" y="5346827"/>
            <a:ext cx="7504430" cy="5340350"/>
          </a:xfrm>
          <a:custGeom>
            <a:avLst/>
            <a:gdLst/>
            <a:ahLst/>
            <a:cxnLst/>
            <a:rect l="l" t="t" r="r" b="b"/>
            <a:pathLst>
              <a:path w="7504430" h="5340350">
                <a:moveTo>
                  <a:pt x="0" y="0"/>
                </a:moveTo>
                <a:lnTo>
                  <a:pt x="7504366" y="0"/>
                </a:lnTo>
                <a:lnTo>
                  <a:pt x="7504366" y="5340223"/>
                </a:lnTo>
                <a:lnTo>
                  <a:pt x="0" y="5340223"/>
                </a:lnTo>
                <a:lnTo>
                  <a:pt x="0" y="0"/>
                </a:lnTo>
                <a:close/>
              </a:path>
            </a:pathLst>
          </a:custGeom>
          <a:ln w="3175">
            <a:solidFill>
              <a:srgbClr val="000000"/>
            </a:solidFill>
          </a:ln>
        </p:spPr>
        <p:txBody>
          <a:bodyPr wrap="square" lIns="0" tIns="0" rIns="0" bIns="0" rtlCol="0"/>
          <a:lstStyle/>
          <a:p>
            <a:endParaRPr/>
          </a:p>
        </p:txBody>
      </p:sp>
      <p:sp>
        <p:nvSpPr>
          <p:cNvPr id="33" name="Rectangle 32"/>
          <p:cNvSpPr/>
          <p:nvPr/>
        </p:nvSpPr>
        <p:spPr>
          <a:xfrm>
            <a:off x="281119" y="5443022"/>
            <a:ext cx="1285608" cy="369332"/>
          </a:xfrm>
          <a:prstGeom prst="rect">
            <a:avLst/>
          </a:prstGeom>
        </p:spPr>
        <p:txBody>
          <a:bodyPr wrap="none">
            <a:spAutoFit/>
          </a:bodyPr>
          <a:lstStyle/>
          <a:p>
            <a:pPr marR="15240" algn="ctr">
              <a:lnSpc>
                <a:spcPct val="100000"/>
              </a:lnSpc>
            </a:pPr>
            <a:r>
              <a:rPr lang="en-US" spc="-5" dirty="0" smtClean="0">
                <a:solidFill>
                  <a:srgbClr val="0000CC"/>
                </a:solidFill>
                <a:latin typeface="Arial"/>
                <a:cs typeface="Arial"/>
              </a:rPr>
              <a:t>Exampl</a:t>
            </a:r>
            <a:r>
              <a:rPr lang="en-US" dirty="0" smtClean="0">
                <a:solidFill>
                  <a:srgbClr val="0000CC"/>
                </a:solidFill>
                <a:latin typeface="Arial"/>
                <a:cs typeface="Arial"/>
              </a:rPr>
              <a:t>e </a:t>
            </a:r>
            <a:r>
              <a:rPr lang="en-US" spc="-5" dirty="0" smtClean="0">
                <a:solidFill>
                  <a:srgbClr val="0000CC"/>
                </a:solidFill>
                <a:latin typeface="Arial"/>
                <a:cs typeface="Arial"/>
              </a:rPr>
              <a:t>1</a:t>
            </a:r>
            <a:endParaRPr lang="en-US" dirty="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472027" y="4658460"/>
            <a:ext cx="93980" cy="147955"/>
          </a:xfrm>
          <a:prstGeom prst="rect">
            <a:avLst/>
          </a:prstGeom>
        </p:spPr>
        <p:txBody>
          <a:bodyPr vert="horz" wrap="square" lIns="0" tIns="0" rIns="0" bIns="0" rtlCol="0">
            <a:spAutoFit/>
          </a:bodyPr>
          <a:lstStyle/>
          <a:p>
            <a:pPr marL="12700">
              <a:lnSpc>
                <a:spcPct val="100000"/>
              </a:lnSpc>
            </a:pPr>
            <a:r>
              <a:rPr sz="950" spc="5" dirty="0">
                <a:latin typeface="Arial"/>
                <a:cs typeface="Arial"/>
              </a:rPr>
              <a:t>5</a:t>
            </a:r>
            <a:endParaRPr sz="950">
              <a:latin typeface="Arial"/>
              <a:cs typeface="Arial"/>
            </a:endParaRPr>
          </a:p>
        </p:txBody>
      </p:sp>
      <p:sp>
        <p:nvSpPr>
          <p:cNvPr id="3" name="object 3"/>
          <p:cNvSpPr txBox="1"/>
          <p:nvPr/>
        </p:nvSpPr>
        <p:spPr>
          <a:xfrm>
            <a:off x="501650" y="659386"/>
            <a:ext cx="6629400" cy="507831"/>
          </a:xfrm>
          <a:prstGeom prst="rect">
            <a:avLst/>
          </a:prstGeom>
        </p:spPr>
        <p:txBody>
          <a:bodyPr vert="horz" wrap="square" lIns="0" tIns="0" rIns="0" bIns="0" rtlCol="0">
            <a:spAutoFit/>
          </a:bodyPr>
          <a:lstStyle/>
          <a:p>
            <a:pPr marL="12700" marR="5080" algn="just">
              <a:lnSpc>
                <a:spcPct val="100000"/>
              </a:lnSpc>
              <a:spcBef>
                <a:spcPts val="855"/>
              </a:spcBef>
            </a:pPr>
            <a:r>
              <a:rPr sz="1650" dirty="0" smtClean="0">
                <a:latin typeface="Arial"/>
                <a:cs typeface="Arial"/>
              </a:rPr>
              <a:t>With </a:t>
            </a:r>
            <a:r>
              <a:rPr sz="1650" dirty="0">
                <a:latin typeface="Arial"/>
                <a:cs typeface="Arial"/>
              </a:rPr>
              <a:t>the inclusion of Maxwell’s contribution, we now display all the fundamental equations in electromagnetism. There </a:t>
            </a:r>
            <a:r>
              <a:rPr sz="1650" spc="-5" dirty="0">
                <a:latin typeface="Arial"/>
                <a:cs typeface="Arial"/>
              </a:rPr>
              <a:t>ar</a:t>
            </a:r>
            <a:r>
              <a:rPr sz="1650" dirty="0">
                <a:latin typeface="Arial"/>
                <a:cs typeface="Arial"/>
              </a:rPr>
              <a:t>e</a:t>
            </a:r>
            <a:r>
              <a:rPr sz="1650" spc="-5" dirty="0">
                <a:latin typeface="Arial"/>
                <a:cs typeface="Arial"/>
              </a:rPr>
              <a:t> jus</a:t>
            </a:r>
            <a:r>
              <a:rPr sz="1650" dirty="0">
                <a:latin typeface="Arial"/>
                <a:cs typeface="Arial"/>
              </a:rPr>
              <a:t>t</a:t>
            </a:r>
            <a:r>
              <a:rPr sz="1650" spc="-5" dirty="0">
                <a:latin typeface="Arial"/>
                <a:cs typeface="Arial"/>
              </a:rPr>
              <a:t> four:</a:t>
            </a:r>
            <a:endParaRPr sz="1650" dirty="0">
              <a:latin typeface="Arial"/>
              <a:cs typeface="Arial"/>
            </a:endParaRPr>
          </a:p>
        </p:txBody>
      </p:sp>
      <p:sp>
        <p:nvSpPr>
          <p:cNvPr id="4" name="object 4"/>
          <p:cNvSpPr/>
          <p:nvPr/>
        </p:nvSpPr>
        <p:spPr>
          <a:xfrm>
            <a:off x="3471395" y="2301710"/>
            <a:ext cx="81915" cy="95885"/>
          </a:xfrm>
          <a:custGeom>
            <a:avLst/>
            <a:gdLst/>
            <a:ahLst/>
            <a:cxnLst/>
            <a:rect l="l" t="t" r="r" b="b"/>
            <a:pathLst>
              <a:path w="81914" h="95885">
                <a:moveTo>
                  <a:pt x="81480" y="47840"/>
                </a:moveTo>
                <a:lnTo>
                  <a:pt x="64318" y="9197"/>
                </a:lnTo>
                <a:lnTo>
                  <a:pt x="39642" y="0"/>
                </a:lnTo>
                <a:lnTo>
                  <a:pt x="26337" y="2402"/>
                </a:lnTo>
                <a:lnTo>
                  <a:pt x="14864" y="9120"/>
                </a:lnTo>
                <a:lnTo>
                  <a:pt x="5869" y="19423"/>
                </a:lnTo>
                <a:lnTo>
                  <a:pt x="0" y="32578"/>
                </a:lnTo>
                <a:lnTo>
                  <a:pt x="571" y="51562"/>
                </a:lnTo>
                <a:lnTo>
                  <a:pt x="18218" y="88362"/>
                </a:lnTo>
                <a:lnTo>
                  <a:pt x="38965" y="95678"/>
                </a:lnTo>
                <a:lnTo>
                  <a:pt x="52346" y="93265"/>
                </a:lnTo>
                <a:lnTo>
                  <a:pt x="79189" y="63358"/>
                </a:lnTo>
                <a:lnTo>
                  <a:pt x="81480" y="47840"/>
                </a:lnTo>
                <a:close/>
              </a:path>
            </a:pathLst>
          </a:custGeom>
          <a:ln w="10020">
            <a:solidFill>
              <a:srgbClr val="000000"/>
            </a:solidFill>
          </a:ln>
        </p:spPr>
        <p:txBody>
          <a:bodyPr wrap="square" lIns="0" tIns="0" rIns="0" bIns="0" rtlCol="0"/>
          <a:lstStyle/>
          <a:p>
            <a:endParaRPr/>
          </a:p>
        </p:txBody>
      </p:sp>
      <p:sp>
        <p:nvSpPr>
          <p:cNvPr id="5" name="object 5"/>
          <p:cNvSpPr/>
          <p:nvPr/>
        </p:nvSpPr>
        <p:spPr>
          <a:xfrm>
            <a:off x="4415028" y="2349550"/>
            <a:ext cx="238760" cy="0"/>
          </a:xfrm>
          <a:custGeom>
            <a:avLst/>
            <a:gdLst/>
            <a:ahLst/>
            <a:cxnLst/>
            <a:rect l="l" t="t" r="r" b="b"/>
            <a:pathLst>
              <a:path w="238760">
                <a:moveTo>
                  <a:pt x="0" y="0"/>
                </a:moveTo>
                <a:lnTo>
                  <a:pt x="238150" y="0"/>
                </a:lnTo>
              </a:path>
            </a:pathLst>
          </a:custGeom>
          <a:ln w="10020">
            <a:solidFill>
              <a:srgbClr val="000000"/>
            </a:solidFill>
          </a:ln>
        </p:spPr>
        <p:txBody>
          <a:bodyPr wrap="square" lIns="0" tIns="0" rIns="0" bIns="0" rtlCol="0"/>
          <a:lstStyle/>
          <a:p>
            <a:endParaRPr/>
          </a:p>
        </p:txBody>
      </p:sp>
      <p:sp>
        <p:nvSpPr>
          <p:cNvPr id="6" name="object 6"/>
          <p:cNvSpPr/>
          <p:nvPr/>
        </p:nvSpPr>
        <p:spPr>
          <a:xfrm>
            <a:off x="3470375" y="2915440"/>
            <a:ext cx="82550" cy="92075"/>
          </a:xfrm>
          <a:custGeom>
            <a:avLst/>
            <a:gdLst/>
            <a:ahLst/>
            <a:cxnLst/>
            <a:rect l="l" t="t" r="r" b="b"/>
            <a:pathLst>
              <a:path w="82550" h="92075">
                <a:moveTo>
                  <a:pt x="82500" y="44980"/>
                </a:moveTo>
                <a:lnTo>
                  <a:pt x="80334" y="29920"/>
                </a:lnTo>
                <a:lnTo>
                  <a:pt x="74311" y="16893"/>
                </a:lnTo>
                <a:lnTo>
                  <a:pt x="65145" y="6665"/>
                </a:lnTo>
                <a:lnTo>
                  <a:pt x="53549" y="0"/>
                </a:lnTo>
                <a:lnTo>
                  <a:pt x="36439" y="775"/>
                </a:lnTo>
                <a:lnTo>
                  <a:pt x="22511" y="5146"/>
                </a:lnTo>
                <a:lnTo>
                  <a:pt x="11784" y="12561"/>
                </a:lnTo>
                <a:lnTo>
                  <a:pt x="4274" y="22465"/>
                </a:lnTo>
                <a:lnTo>
                  <a:pt x="0" y="34307"/>
                </a:lnTo>
                <a:lnTo>
                  <a:pt x="1151" y="52306"/>
                </a:lnTo>
                <a:lnTo>
                  <a:pt x="5423" y="67260"/>
                </a:lnTo>
                <a:lnTo>
                  <a:pt x="12337" y="78969"/>
                </a:lnTo>
                <a:lnTo>
                  <a:pt x="21414" y="87235"/>
                </a:lnTo>
                <a:lnTo>
                  <a:pt x="32176" y="91858"/>
                </a:lnTo>
                <a:lnTo>
                  <a:pt x="47975" y="90270"/>
                </a:lnTo>
                <a:lnTo>
                  <a:pt x="78331" y="65246"/>
                </a:lnTo>
                <a:lnTo>
                  <a:pt x="82500" y="44980"/>
                </a:lnTo>
                <a:close/>
              </a:path>
            </a:pathLst>
          </a:custGeom>
          <a:ln w="10020">
            <a:solidFill>
              <a:srgbClr val="000000"/>
            </a:solidFill>
          </a:ln>
        </p:spPr>
        <p:txBody>
          <a:bodyPr wrap="square" lIns="0" tIns="0" rIns="0" bIns="0" rtlCol="0"/>
          <a:lstStyle/>
          <a:p>
            <a:endParaRPr/>
          </a:p>
        </p:txBody>
      </p:sp>
      <p:sp>
        <p:nvSpPr>
          <p:cNvPr id="7" name="object 7"/>
          <p:cNvSpPr/>
          <p:nvPr/>
        </p:nvSpPr>
        <p:spPr>
          <a:xfrm>
            <a:off x="4555921" y="3537635"/>
            <a:ext cx="467995" cy="0"/>
          </a:xfrm>
          <a:custGeom>
            <a:avLst/>
            <a:gdLst/>
            <a:ahLst/>
            <a:cxnLst/>
            <a:rect l="l" t="t" r="r" b="b"/>
            <a:pathLst>
              <a:path w="467995">
                <a:moveTo>
                  <a:pt x="0" y="0"/>
                </a:moveTo>
                <a:lnTo>
                  <a:pt x="467880" y="0"/>
                </a:lnTo>
              </a:path>
            </a:pathLst>
          </a:custGeom>
          <a:ln w="10020">
            <a:solidFill>
              <a:srgbClr val="000000"/>
            </a:solidFill>
          </a:ln>
        </p:spPr>
        <p:txBody>
          <a:bodyPr wrap="square" lIns="0" tIns="0" rIns="0" bIns="0" rtlCol="0"/>
          <a:lstStyle/>
          <a:p>
            <a:endParaRPr/>
          </a:p>
        </p:txBody>
      </p:sp>
      <p:sp>
        <p:nvSpPr>
          <p:cNvPr id="8" name="object 8"/>
          <p:cNvSpPr/>
          <p:nvPr/>
        </p:nvSpPr>
        <p:spPr>
          <a:xfrm>
            <a:off x="3518699" y="3489808"/>
            <a:ext cx="81915" cy="95885"/>
          </a:xfrm>
          <a:custGeom>
            <a:avLst/>
            <a:gdLst/>
            <a:ahLst/>
            <a:cxnLst/>
            <a:rect l="l" t="t" r="r" b="b"/>
            <a:pathLst>
              <a:path w="81914" h="95885">
                <a:moveTo>
                  <a:pt x="81495" y="47827"/>
                </a:moveTo>
                <a:lnTo>
                  <a:pt x="64330" y="9192"/>
                </a:lnTo>
                <a:lnTo>
                  <a:pt x="39643" y="0"/>
                </a:lnTo>
                <a:lnTo>
                  <a:pt x="26337" y="2401"/>
                </a:lnTo>
                <a:lnTo>
                  <a:pt x="14863" y="9119"/>
                </a:lnTo>
                <a:lnTo>
                  <a:pt x="5868" y="19421"/>
                </a:lnTo>
                <a:lnTo>
                  <a:pt x="0" y="32576"/>
                </a:lnTo>
                <a:lnTo>
                  <a:pt x="573" y="51558"/>
                </a:lnTo>
                <a:lnTo>
                  <a:pt x="18226" y="88354"/>
                </a:lnTo>
                <a:lnTo>
                  <a:pt x="38977" y="95665"/>
                </a:lnTo>
                <a:lnTo>
                  <a:pt x="52359" y="93252"/>
                </a:lnTo>
                <a:lnTo>
                  <a:pt x="79204" y="63347"/>
                </a:lnTo>
                <a:lnTo>
                  <a:pt x="81495" y="47827"/>
                </a:lnTo>
                <a:close/>
              </a:path>
            </a:pathLst>
          </a:custGeom>
          <a:ln w="10020">
            <a:solidFill>
              <a:srgbClr val="000000"/>
            </a:solidFill>
          </a:ln>
        </p:spPr>
        <p:txBody>
          <a:bodyPr wrap="square" lIns="0" tIns="0" rIns="0" bIns="0" rtlCol="0"/>
          <a:lstStyle/>
          <a:p>
            <a:endParaRPr/>
          </a:p>
        </p:txBody>
      </p:sp>
      <p:sp>
        <p:nvSpPr>
          <p:cNvPr id="9" name="object 9"/>
          <p:cNvSpPr/>
          <p:nvPr/>
        </p:nvSpPr>
        <p:spPr>
          <a:xfrm>
            <a:off x="5300840" y="4185830"/>
            <a:ext cx="472440" cy="0"/>
          </a:xfrm>
          <a:custGeom>
            <a:avLst/>
            <a:gdLst/>
            <a:ahLst/>
            <a:cxnLst/>
            <a:rect l="l" t="t" r="r" b="b"/>
            <a:pathLst>
              <a:path w="472439">
                <a:moveTo>
                  <a:pt x="0" y="0"/>
                </a:moveTo>
                <a:lnTo>
                  <a:pt x="472084" y="0"/>
                </a:lnTo>
              </a:path>
            </a:pathLst>
          </a:custGeom>
          <a:ln w="10020">
            <a:solidFill>
              <a:srgbClr val="000000"/>
            </a:solidFill>
          </a:ln>
        </p:spPr>
        <p:txBody>
          <a:bodyPr wrap="square" lIns="0" tIns="0" rIns="0" bIns="0" rtlCol="0"/>
          <a:lstStyle/>
          <a:p>
            <a:endParaRPr/>
          </a:p>
        </p:txBody>
      </p:sp>
      <p:sp>
        <p:nvSpPr>
          <p:cNvPr id="10" name="object 10"/>
          <p:cNvSpPr/>
          <p:nvPr/>
        </p:nvSpPr>
        <p:spPr>
          <a:xfrm>
            <a:off x="3516605" y="4137990"/>
            <a:ext cx="81915" cy="95885"/>
          </a:xfrm>
          <a:custGeom>
            <a:avLst/>
            <a:gdLst/>
            <a:ahLst/>
            <a:cxnLst/>
            <a:rect l="l" t="t" r="r" b="b"/>
            <a:pathLst>
              <a:path w="81914" h="95885">
                <a:moveTo>
                  <a:pt x="81481" y="47840"/>
                </a:moveTo>
                <a:lnTo>
                  <a:pt x="64319" y="9197"/>
                </a:lnTo>
                <a:lnTo>
                  <a:pt x="39643" y="0"/>
                </a:lnTo>
                <a:lnTo>
                  <a:pt x="26333" y="2402"/>
                </a:lnTo>
                <a:lnTo>
                  <a:pt x="14860" y="9120"/>
                </a:lnTo>
                <a:lnTo>
                  <a:pt x="5867" y="19423"/>
                </a:lnTo>
                <a:lnTo>
                  <a:pt x="0" y="32578"/>
                </a:lnTo>
                <a:lnTo>
                  <a:pt x="571" y="51563"/>
                </a:lnTo>
                <a:lnTo>
                  <a:pt x="18214" y="88362"/>
                </a:lnTo>
                <a:lnTo>
                  <a:pt x="38966" y="95678"/>
                </a:lnTo>
                <a:lnTo>
                  <a:pt x="52347" y="93265"/>
                </a:lnTo>
                <a:lnTo>
                  <a:pt x="79190" y="63358"/>
                </a:lnTo>
                <a:lnTo>
                  <a:pt x="81481" y="47840"/>
                </a:lnTo>
                <a:close/>
              </a:path>
            </a:pathLst>
          </a:custGeom>
          <a:ln w="10020">
            <a:solidFill>
              <a:srgbClr val="000000"/>
            </a:solidFill>
          </a:ln>
        </p:spPr>
        <p:txBody>
          <a:bodyPr wrap="square" lIns="0" tIns="0" rIns="0" bIns="0" rtlCol="0"/>
          <a:lstStyle/>
          <a:p>
            <a:endParaRPr/>
          </a:p>
        </p:txBody>
      </p:sp>
      <p:sp>
        <p:nvSpPr>
          <p:cNvPr id="11" name="object 11"/>
          <p:cNvSpPr txBox="1"/>
          <p:nvPr/>
        </p:nvSpPr>
        <p:spPr>
          <a:xfrm>
            <a:off x="3490239" y="3375250"/>
            <a:ext cx="125730" cy="1035050"/>
          </a:xfrm>
          <a:prstGeom prst="rect">
            <a:avLst/>
          </a:prstGeom>
        </p:spPr>
        <p:txBody>
          <a:bodyPr vert="horz" wrap="square" lIns="0" tIns="0" rIns="0" bIns="0" rtlCol="0">
            <a:spAutoFit/>
          </a:bodyPr>
          <a:lstStyle/>
          <a:p>
            <a:pPr marL="13970">
              <a:lnSpc>
                <a:spcPct val="100000"/>
              </a:lnSpc>
            </a:pPr>
            <a:r>
              <a:rPr sz="2850" spc="-10" dirty="0">
                <a:latin typeface="Symbol"/>
                <a:cs typeface="Symbol"/>
              </a:rPr>
              <a:t></a:t>
            </a:r>
            <a:endParaRPr sz="2850">
              <a:latin typeface="Symbol"/>
              <a:cs typeface="Symbol"/>
            </a:endParaRPr>
          </a:p>
          <a:p>
            <a:pPr marL="12700">
              <a:lnSpc>
                <a:spcPct val="100000"/>
              </a:lnSpc>
              <a:spcBef>
                <a:spcPts val="1680"/>
              </a:spcBef>
            </a:pPr>
            <a:r>
              <a:rPr sz="2850" spc="-10" dirty="0">
                <a:latin typeface="Symbol"/>
                <a:cs typeface="Symbol"/>
              </a:rPr>
              <a:t></a:t>
            </a:r>
            <a:endParaRPr sz="2850">
              <a:latin typeface="Symbol"/>
              <a:cs typeface="Symbol"/>
            </a:endParaRPr>
          </a:p>
        </p:txBody>
      </p:sp>
      <p:sp>
        <p:nvSpPr>
          <p:cNvPr id="12" name="object 12"/>
          <p:cNvSpPr txBox="1"/>
          <p:nvPr/>
        </p:nvSpPr>
        <p:spPr>
          <a:xfrm>
            <a:off x="3445025" y="2798560"/>
            <a:ext cx="1099820" cy="386715"/>
          </a:xfrm>
          <a:prstGeom prst="rect">
            <a:avLst/>
          </a:prstGeom>
        </p:spPr>
        <p:txBody>
          <a:bodyPr vert="horz" wrap="square" lIns="0" tIns="0" rIns="0" bIns="0" rtlCol="0">
            <a:spAutoFit/>
          </a:bodyPr>
          <a:lstStyle/>
          <a:p>
            <a:pPr marL="12700">
              <a:lnSpc>
                <a:spcPct val="100000"/>
              </a:lnSpc>
            </a:pPr>
            <a:r>
              <a:rPr sz="4275" spc="-15" baseline="-13645" dirty="0">
                <a:latin typeface="Symbol"/>
                <a:cs typeface="Symbol"/>
              </a:rPr>
              <a:t></a:t>
            </a:r>
            <a:r>
              <a:rPr sz="4275" spc="-660" baseline="-13645" dirty="0">
                <a:latin typeface="Times New Roman"/>
                <a:cs typeface="Times New Roman"/>
              </a:rPr>
              <a:t> </a:t>
            </a:r>
            <a:r>
              <a:rPr sz="1900" b="1" spc="-15" dirty="0">
                <a:latin typeface="Times New Roman"/>
                <a:cs typeface="Times New Roman"/>
              </a:rPr>
              <a:t>B</a:t>
            </a:r>
            <a:r>
              <a:rPr sz="1900" b="1" spc="-229" dirty="0">
                <a:latin typeface="Times New Roman"/>
                <a:cs typeface="Times New Roman"/>
              </a:rPr>
              <a:t> </a:t>
            </a:r>
            <a:r>
              <a:rPr sz="1900" spc="-5" dirty="0">
                <a:latin typeface="Symbol"/>
                <a:cs typeface="Symbol"/>
              </a:rPr>
              <a:t></a:t>
            </a:r>
            <a:r>
              <a:rPr sz="1900" spc="-245" dirty="0">
                <a:latin typeface="Times New Roman"/>
                <a:cs typeface="Times New Roman"/>
              </a:rPr>
              <a:t> </a:t>
            </a:r>
            <a:r>
              <a:rPr sz="1900" i="1" spc="-10" dirty="0">
                <a:latin typeface="Times New Roman"/>
                <a:cs typeface="Times New Roman"/>
              </a:rPr>
              <a:t>d</a:t>
            </a:r>
            <a:r>
              <a:rPr sz="1900" b="1" spc="-15" dirty="0">
                <a:latin typeface="Times New Roman"/>
                <a:cs typeface="Times New Roman"/>
              </a:rPr>
              <a:t>A</a:t>
            </a:r>
            <a:r>
              <a:rPr sz="1900" b="1" spc="-10" dirty="0">
                <a:latin typeface="Times New Roman"/>
                <a:cs typeface="Times New Roman"/>
              </a:rPr>
              <a:t> </a:t>
            </a:r>
            <a:r>
              <a:rPr sz="1900" spc="-15" dirty="0">
                <a:latin typeface="Symbol"/>
                <a:cs typeface="Symbol"/>
              </a:rPr>
              <a:t></a:t>
            </a:r>
            <a:r>
              <a:rPr sz="1900" spc="-65" dirty="0">
                <a:latin typeface="Times New Roman"/>
                <a:cs typeface="Times New Roman"/>
              </a:rPr>
              <a:t> </a:t>
            </a:r>
            <a:r>
              <a:rPr sz="1900" spc="-10" dirty="0">
                <a:latin typeface="Times New Roman"/>
                <a:cs typeface="Times New Roman"/>
              </a:rPr>
              <a:t>0</a:t>
            </a:r>
            <a:endParaRPr sz="1900">
              <a:latin typeface="Times New Roman"/>
              <a:cs typeface="Times New Roman"/>
            </a:endParaRPr>
          </a:p>
        </p:txBody>
      </p:sp>
      <p:sp>
        <p:nvSpPr>
          <p:cNvPr id="13" name="object 13"/>
          <p:cNvSpPr txBox="1"/>
          <p:nvPr/>
        </p:nvSpPr>
        <p:spPr>
          <a:xfrm>
            <a:off x="3445025" y="2187166"/>
            <a:ext cx="1093470" cy="469265"/>
          </a:xfrm>
          <a:prstGeom prst="rect">
            <a:avLst/>
          </a:prstGeom>
        </p:spPr>
        <p:txBody>
          <a:bodyPr vert="horz" wrap="square" lIns="0" tIns="0" rIns="0" bIns="0" rtlCol="0">
            <a:spAutoFit/>
          </a:bodyPr>
          <a:lstStyle/>
          <a:p>
            <a:pPr marL="12700">
              <a:lnSpc>
                <a:spcPct val="100000"/>
              </a:lnSpc>
            </a:pPr>
            <a:r>
              <a:rPr sz="4275" spc="-15" baseline="-13645" dirty="0">
                <a:latin typeface="Symbol"/>
                <a:cs typeface="Symbol"/>
              </a:rPr>
              <a:t></a:t>
            </a:r>
            <a:r>
              <a:rPr sz="4275" spc="-660" baseline="-13645" dirty="0">
                <a:latin typeface="Times New Roman"/>
                <a:cs typeface="Times New Roman"/>
              </a:rPr>
              <a:t> </a:t>
            </a:r>
            <a:r>
              <a:rPr sz="1900" b="1" spc="-15" dirty="0">
                <a:latin typeface="Times New Roman"/>
                <a:cs typeface="Times New Roman"/>
              </a:rPr>
              <a:t>E</a:t>
            </a:r>
            <a:r>
              <a:rPr sz="1900" b="1" spc="-265" dirty="0">
                <a:latin typeface="Times New Roman"/>
                <a:cs typeface="Times New Roman"/>
              </a:rPr>
              <a:t> </a:t>
            </a:r>
            <a:r>
              <a:rPr sz="1900" spc="-5" dirty="0">
                <a:latin typeface="Symbol"/>
                <a:cs typeface="Symbol"/>
              </a:rPr>
              <a:t></a:t>
            </a:r>
            <a:r>
              <a:rPr sz="1900" spc="-240" dirty="0">
                <a:latin typeface="Times New Roman"/>
                <a:cs typeface="Times New Roman"/>
              </a:rPr>
              <a:t> </a:t>
            </a:r>
            <a:r>
              <a:rPr sz="1900" i="1" spc="-10" dirty="0">
                <a:latin typeface="Times New Roman"/>
                <a:cs typeface="Times New Roman"/>
              </a:rPr>
              <a:t>d</a:t>
            </a:r>
            <a:r>
              <a:rPr sz="1900" b="1" spc="-15" dirty="0">
                <a:latin typeface="Times New Roman"/>
                <a:cs typeface="Times New Roman"/>
              </a:rPr>
              <a:t>A</a:t>
            </a:r>
            <a:r>
              <a:rPr sz="1900" b="1" spc="-10" dirty="0">
                <a:latin typeface="Times New Roman"/>
                <a:cs typeface="Times New Roman"/>
              </a:rPr>
              <a:t> </a:t>
            </a:r>
            <a:r>
              <a:rPr sz="1900" spc="-15" dirty="0">
                <a:latin typeface="Symbol"/>
                <a:cs typeface="Symbol"/>
              </a:rPr>
              <a:t></a:t>
            </a:r>
            <a:r>
              <a:rPr sz="1900" spc="30" dirty="0">
                <a:latin typeface="Times New Roman"/>
                <a:cs typeface="Times New Roman"/>
              </a:rPr>
              <a:t> </a:t>
            </a:r>
            <a:r>
              <a:rPr sz="3000" i="1" spc="-82" baseline="-41666" dirty="0">
                <a:latin typeface="Symbol"/>
                <a:cs typeface="Symbol"/>
              </a:rPr>
              <a:t></a:t>
            </a:r>
            <a:endParaRPr sz="3000" baseline="-41666">
              <a:latin typeface="Symbol"/>
              <a:cs typeface="Symbol"/>
            </a:endParaRPr>
          </a:p>
        </p:txBody>
      </p:sp>
      <p:sp>
        <p:nvSpPr>
          <p:cNvPr id="14" name="object 14"/>
          <p:cNvSpPr txBox="1"/>
          <p:nvPr/>
        </p:nvSpPr>
        <p:spPr>
          <a:xfrm>
            <a:off x="5304440" y="3884086"/>
            <a:ext cx="573405" cy="421640"/>
          </a:xfrm>
          <a:prstGeom prst="rect">
            <a:avLst/>
          </a:prstGeom>
        </p:spPr>
        <p:txBody>
          <a:bodyPr vert="horz" wrap="square" lIns="0" tIns="0" rIns="0" bIns="0" rtlCol="0">
            <a:spAutoFit/>
          </a:bodyPr>
          <a:lstStyle/>
          <a:p>
            <a:pPr marL="12700">
              <a:lnSpc>
                <a:spcPct val="100000"/>
              </a:lnSpc>
            </a:pPr>
            <a:r>
              <a:rPr sz="1900" i="1" spc="-10" dirty="0">
                <a:latin typeface="Times New Roman"/>
                <a:cs typeface="Times New Roman"/>
              </a:rPr>
              <a:t>d</a:t>
            </a:r>
            <a:r>
              <a:rPr sz="1900" spc="-15" dirty="0">
                <a:latin typeface="Symbol"/>
                <a:cs typeface="Symbol"/>
              </a:rPr>
              <a:t></a:t>
            </a:r>
            <a:r>
              <a:rPr sz="1900" spc="-310" dirty="0">
                <a:latin typeface="Times New Roman"/>
                <a:cs typeface="Times New Roman"/>
              </a:rPr>
              <a:t> </a:t>
            </a:r>
            <a:r>
              <a:rPr sz="1650" i="1" baseline="-22727" dirty="0">
                <a:latin typeface="Times New Roman"/>
                <a:cs typeface="Times New Roman"/>
              </a:rPr>
              <a:t>E </a:t>
            </a:r>
            <a:r>
              <a:rPr sz="1650" i="1" spc="-165" baseline="-22727" dirty="0">
                <a:latin typeface="Times New Roman"/>
                <a:cs typeface="Times New Roman"/>
              </a:rPr>
              <a:t> </a:t>
            </a:r>
            <a:r>
              <a:rPr sz="2850" spc="-15" baseline="-35087" dirty="0">
                <a:latin typeface="Times New Roman"/>
                <a:cs typeface="Times New Roman"/>
              </a:rPr>
              <a:t>)</a:t>
            </a:r>
            <a:endParaRPr sz="2850" baseline="-35087">
              <a:latin typeface="Times New Roman"/>
              <a:cs typeface="Times New Roman"/>
            </a:endParaRPr>
          </a:p>
        </p:txBody>
      </p:sp>
      <p:sp>
        <p:nvSpPr>
          <p:cNvPr id="15" name="object 15"/>
          <p:cNvSpPr txBox="1"/>
          <p:nvPr/>
        </p:nvSpPr>
        <p:spPr>
          <a:xfrm>
            <a:off x="3623775" y="4024253"/>
            <a:ext cx="1537335" cy="327025"/>
          </a:xfrm>
          <a:prstGeom prst="rect">
            <a:avLst/>
          </a:prstGeom>
        </p:spPr>
        <p:txBody>
          <a:bodyPr vert="horz" wrap="square" lIns="0" tIns="0" rIns="0" bIns="0" rtlCol="0">
            <a:spAutoFit/>
          </a:bodyPr>
          <a:lstStyle/>
          <a:p>
            <a:pPr marL="12700">
              <a:lnSpc>
                <a:spcPct val="100000"/>
              </a:lnSpc>
            </a:pPr>
            <a:r>
              <a:rPr sz="1900" b="1" spc="-15" dirty="0">
                <a:latin typeface="Times New Roman"/>
                <a:cs typeface="Times New Roman"/>
              </a:rPr>
              <a:t>B</a:t>
            </a:r>
            <a:r>
              <a:rPr sz="1900" b="1" spc="-229" dirty="0">
                <a:latin typeface="Times New Roman"/>
                <a:cs typeface="Times New Roman"/>
              </a:rPr>
              <a:t> </a:t>
            </a:r>
            <a:r>
              <a:rPr sz="1900" spc="-5" dirty="0">
                <a:latin typeface="Symbol"/>
                <a:cs typeface="Symbol"/>
              </a:rPr>
              <a:t></a:t>
            </a:r>
            <a:r>
              <a:rPr sz="1900" spc="-245" dirty="0">
                <a:latin typeface="Times New Roman"/>
                <a:cs typeface="Times New Roman"/>
              </a:rPr>
              <a:t> </a:t>
            </a:r>
            <a:r>
              <a:rPr sz="1900" i="1" spc="-10" dirty="0">
                <a:latin typeface="Times New Roman"/>
                <a:cs typeface="Times New Roman"/>
              </a:rPr>
              <a:t>d</a:t>
            </a:r>
            <a:r>
              <a:rPr sz="1900" spc="254" dirty="0">
                <a:latin typeface="Trebuchet MS"/>
                <a:cs typeface="Trebuchet MS"/>
              </a:rPr>
              <a:t>l</a:t>
            </a:r>
            <a:r>
              <a:rPr sz="1900" spc="-120" dirty="0">
                <a:latin typeface="Trebuchet MS"/>
                <a:cs typeface="Trebuchet MS"/>
              </a:rPr>
              <a:t> </a:t>
            </a:r>
            <a:r>
              <a:rPr sz="1900" spc="-15" dirty="0">
                <a:latin typeface="Symbol"/>
                <a:cs typeface="Symbol"/>
              </a:rPr>
              <a:t></a:t>
            </a:r>
            <a:r>
              <a:rPr sz="1900" spc="-5" dirty="0">
                <a:latin typeface="Times New Roman"/>
                <a:cs typeface="Times New Roman"/>
              </a:rPr>
              <a:t> </a:t>
            </a:r>
            <a:r>
              <a:rPr sz="2000" i="1" spc="-70" dirty="0">
                <a:latin typeface="Symbol"/>
                <a:cs typeface="Symbol"/>
              </a:rPr>
              <a:t></a:t>
            </a:r>
            <a:r>
              <a:rPr sz="2000" i="1" dirty="0">
                <a:latin typeface="Times New Roman"/>
                <a:cs typeface="Times New Roman"/>
              </a:rPr>
              <a:t> </a:t>
            </a:r>
            <a:r>
              <a:rPr sz="2000" i="1" spc="-175" dirty="0">
                <a:latin typeface="Times New Roman"/>
                <a:cs typeface="Times New Roman"/>
              </a:rPr>
              <a:t> </a:t>
            </a:r>
            <a:r>
              <a:rPr sz="1900" spc="95" dirty="0">
                <a:latin typeface="Times New Roman"/>
                <a:cs typeface="Times New Roman"/>
              </a:rPr>
              <a:t>(</a:t>
            </a:r>
            <a:r>
              <a:rPr sz="1900" i="1" spc="-10" dirty="0">
                <a:latin typeface="Times New Roman"/>
                <a:cs typeface="Times New Roman"/>
              </a:rPr>
              <a:t>I</a:t>
            </a:r>
            <a:r>
              <a:rPr sz="1900" i="1" spc="45" dirty="0">
                <a:latin typeface="Times New Roman"/>
                <a:cs typeface="Times New Roman"/>
              </a:rPr>
              <a:t> </a:t>
            </a:r>
            <a:r>
              <a:rPr sz="1900" spc="-15" dirty="0">
                <a:latin typeface="Symbol"/>
                <a:cs typeface="Symbol"/>
              </a:rPr>
              <a:t></a:t>
            </a:r>
            <a:r>
              <a:rPr sz="1900" spc="-210" dirty="0">
                <a:latin typeface="Times New Roman"/>
                <a:cs typeface="Times New Roman"/>
              </a:rPr>
              <a:t> </a:t>
            </a:r>
            <a:r>
              <a:rPr sz="2000" i="1" spc="-55" dirty="0">
                <a:latin typeface="Symbol"/>
                <a:cs typeface="Symbol"/>
              </a:rPr>
              <a:t></a:t>
            </a:r>
            <a:endParaRPr sz="2000">
              <a:latin typeface="Symbol"/>
              <a:cs typeface="Symbol"/>
            </a:endParaRPr>
          </a:p>
        </p:txBody>
      </p:sp>
      <p:sp>
        <p:nvSpPr>
          <p:cNvPr id="16" name="object 16"/>
          <p:cNvSpPr txBox="1"/>
          <p:nvPr/>
        </p:nvSpPr>
        <p:spPr>
          <a:xfrm>
            <a:off x="3625363" y="3235905"/>
            <a:ext cx="1370965" cy="467359"/>
          </a:xfrm>
          <a:prstGeom prst="rect">
            <a:avLst/>
          </a:prstGeom>
        </p:spPr>
        <p:txBody>
          <a:bodyPr vert="horz" wrap="square" lIns="0" tIns="0" rIns="0" bIns="0" rtlCol="0">
            <a:spAutoFit/>
          </a:bodyPr>
          <a:lstStyle/>
          <a:p>
            <a:pPr marR="111760" algn="r">
              <a:lnSpc>
                <a:spcPts val="1735"/>
              </a:lnSpc>
            </a:pPr>
            <a:r>
              <a:rPr sz="1900" i="1" spc="-10" dirty="0">
                <a:latin typeface="Times New Roman"/>
                <a:cs typeface="Times New Roman"/>
              </a:rPr>
              <a:t>d</a:t>
            </a:r>
            <a:r>
              <a:rPr sz="1900" spc="-15" dirty="0">
                <a:latin typeface="Symbol"/>
                <a:cs typeface="Symbol"/>
              </a:rPr>
              <a:t></a:t>
            </a:r>
            <a:endParaRPr sz="1900">
              <a:latin typeface="Symbol"/>
              <a:cs typeface="Symbol"/>
            </a:endParaRPr>
          </a:p>
          <a:p>
            <a:pPr marL="12700">
              <a:lnSpc>
                <a:spcPts val="1735"/>
              </a:lnSpc>
              <a:tabLst>
                <a:tab pos="1271905" algn="l"/>
              </a:tabLst>
            </a:pPr>
            <a:r>
              <a:rPr sz="1900" b="1" spc="-15" dirty="0">
                <a:latin typeface="Times New Roman"/>
                <a:cs typeface="Times New Roman"/>
              </a:rPr>
              <a:t>E</a:t>
            </a:r>
            <a:r>
              <a:rPr sz="1900" b="1" spc="-260" dirty="0">
                <a:latin typeface="Times New Roman"/>
                <a:cs typeface="Times New Roman"/>
              </a:rPr>
              <a:t> </a:t>
            </a:r>
            <a:r>
              <a:rPr sz="1900" spc="-5" dirty="0">
                <a:latin typeface="Symbol"/>
                <a:cs typeface="Symbol"/>
              </a:rPr>
              <a:t></a:t>
            </a:r>
            <a:r>
              <a:rPr sz="1900" spc="-240" dirty="0">
                <a:latin typeface="Times New Roman"/>
                <a:cs typeface="Times New Roman"/>
              </a:rPr>
              <a:t> </a:t>
            </a:r>
            <a:r>
              <a:rPr sz="1900" i="1" spc="-10" dirty="0">
                <a:latin typeface="Times New Roman"/>
                <a:cs typeface="Times New Roman"/>
              </a:rPr>
              <a:t>d</a:t>
            </a:r>
            <a:r>
              <a:rPr sz="1900" spc="254" dirty="0">
                <a:latin typeface="Trebuchet MS"/>
                <a:cs typeface="Trebuchet MS"/>
              </a:rPr>
              <a:t>l</a:t>
            </a:r>
            <a:r>
              <a:rPr sz="1900" spc="-125" dirty="0">
                <a:latin typeface="Trebuchet MS"/>
                <a:cs typeface="Trebuchet MS"/>
              </a:rPr>
              <a:t> </a:t>
            </a:r>
            <a:r>
              <a:rPr sz="1900" spc="-15" dirty="0">
                <a:latin typeface="Symbol"/>
                <a:cs typeface="Symbol"/>
              </a:rPr>
              <a:t></a:t>
            </a:r>
            <a:r>
              <a:rPr sz="1900" spc="-35" dirty="0">
                <a:latin typeface="Times New Roman"/>
                <a:cs typeface="Times New Roman"/>
              </a:rPr>
              <a:t> </a:t>
            </a:r>
            <a:r>
              <a:rPr sz="1900" spc="-15" dirty="0">
                <a:latin typeface="Symbol"/>
                <a:cs typeface="Symbol"/>
              </a:rPr>
              <a:t></a:t>
            </a:r>
            <a:r>
              <a:rPr sz="1900" dirty="0">
                <a:latin typeface="Times New Roman"/>
                <a:cs typeface="Times New Roman"/>
              </a:rPr>
              <a:t>	</a:t>
            </a:r>
            <a:r>
              <a:rPr sz="1650" i="1" baseline="35353" dirty="0">
                <a:latin typeface="Times New Roman"/>
                <a:cs typeface="Times New Roman"/>
              </a:rPr>
              <a:t>B</a:t>
            </a:r>
            <a:endParaRPr sz="1650" baseline="35353">
              <a:latin typeface="Times New Roman"/>
              <a:cs typeface="Times New Roman"/>
            </a:endParaRPr>
          </a:p>
        </p:txBody>
      </p:sp>
      <p:sp>
        <p:nvSpPr>
          <p:cNvPr id="17" name="object 17"/>
          <p:cNvSpPr txBox="1"/>
          <p:nvPr/>
        </p:nvSpPr>
        <p:spPr>
          <a:xfrm>
            <a:off x="1217604" y="4039342"/>
            <a:ext cx="1799589" cy="266700"/>
          </a:xfrm>
          <a:prstGeom prst="rect">
            <a:avLst/>
          </a:prstGeom>
        </p:spPr>
        <p:txBody>
          <a:bodyPr vert="horz" wrap="square" lIns="0" tIns="0" rIns="0" bIns="0" rtlCol="0">
            <a:spAutoFit/>
          </a:bodyPr>
          <a:lstStyle/>
          <a:p>
            <a:pPr marL="12700">
              <a:lnSpc>
                <a:spcPct val="100000"/>
              </a:lnSpc>
            </a:pPr>
            <a:r>
              <a:rPr sz="1900" spc="-15" dirty="0">
                <a:latin typeface="Times New Roman"/>
                <a:cs typeface="Times New Roman"/>
              </a:rPr>
              <a:t>Amper</a:t>
            </a:r>
            <a:r>
              <a:rPr sz="1900" spc="190" dirty="0">
                <a:latin typeface="Times New Roman"/>
                <a:cs typeface="Times New Roman"/>
              </a:rPr>
              <a:t>e</a:t>
            </a:r>
            <a:r>
              <a:rPr sz="1900" spc="-10" dirty="0">
                <a:latin typeface="Times New Roman"/>
                <a:cs typeface="Times New Roman"/>
              </a:rPr>
              <a:t>-</a:t>
            </a:r>
            <a:r>
              <a:rPr sz="1900" spc="-190" dirty="0">
                <a:latin typeface="Times New Roman"/>
                <a:cs typeface="Times New Roman"/>
              </a:rPr>
              <a:t> </a:t>
            </a:r>
            <a:r>
              <a:rPr sz="1900" spc="-10" dirty="0">
                <a:latin typeface="Times New Roman"/>
                <a:cs typeface="Times New Roman"/>
              </a:rPr>
              <a:t>Maxwell</a:t>
            </a:r>
            <a:endParaRPr sz="1900">
              <a:latin typeface="Times New Roman"/>
              <a:cs typeface="Times New Roman"/>
            </a:endParaRPr>
          </a:p>
        </p:txBody>
      </p:sp>
      <p:sp>
        <p:nvSpPr>
          <p:cNvPr id="18" name="object 18"/>
          <p:cNvSpPr txBox="1"/>
          <p:nvPr/>
        </p:nvSpPr>
        <p:spPr>
          <a:xfrm>
            <a:off x="1217604" y="3391160"/>
            <a:ext cx="801370" cy="266700"/>
          </a:xfrm>
          <a:prstGeom prst="rect">
            <a:avLst/>
          </a:prstGeom>
        </p:spPr>
        <p:txBody>
          <a:bodyPr vert="horz" wrap="square" lIns="0" tIns="0" rIns="0" bIns="0" rtlCol="0">
            <a:spAutoFit/>
          </a:bodyPr>
          <a:lstStyle/>
          <a:p>
            <a:pPr marL="12700">
              <a:lnSpc>
                <a:spcPct val="100000"/>
              </a:lnSpc>
            </a:pPr>
            <a:r>
              <a:rPr sz="1900" spc="-10" dirty="0">
                <a:latin typeface="Times New Roman"/>
                <a:cs typeface="Times New Roman"/>
              </a:rPr>
              <a:t>Faraday</a:t>
            </a:r>
            <a:endParaRPr sz="1900">
              <a:latin typeface="Times New Roman"/>
              <a:cs typeface="Times New Roman"/>
            </a:endParaRPr>
          </a:p>
        </p:txBody>
      </p:sp>
      <p:sp>
        <p:nvSpPr>
          <p:cNvPr id="19" name="object 19"/>
          <p:cNvSpPr txBox="1"/>
          <p:nvPr/>
        </p:nvSpPr>
        <p:spPr>
          <a:xfrm>
            <a:off x="1213920" y="2814458"/>
            <a:ext cx="614045" cy="266700"/>
          </a:xfrm>
          <a:prstGeom prst="rect">
            <a:avLst/>
          </a:prstGeom>
        </p:spPr>
        <p:txBody>
          <a:bodyPr vert="horz" wrap="square" lIns="0" tIns="0" rIns="0" bIns="0" rtlCol="0">
            <a:spAutoFit/>
          </a:bodyPr>
          <a:lstStyle/>
          <a:p>
            <a:pPr marL="12700">
              <a:lnSpc>
                <a:spcPct val="100000"/>
              </a:lnSpc>
            </a:pPr>
            <a:r>
              <a:rPr sz="1900" spc="-10" dirty="0">
                <a:latin typeface="Times New Roman"/>
                <a:cs typeface="Times New Roman"/>
              </a:rPr>
              <a:t>Gauss</a:t>
            </a:r>
            <a:endParaRPr sz="1900">
              <a:latin typeface="Times New Roman"/>
              <a:cs typeface="Times New Roman"/>
            </a:endParaRPr>
          </a:p>
        </p:txBody>
      </p:sp>
      <p:sp>
        <p:nvSpPr>
          <p:cNvPr id="20" name="object 20"/>
          <p:cNvSpPr txBox="1"/>
          <p:nvPr/>
        </p:nvSpPr>
        <p:spPr>
          <a:xfrm>
            <a:off x="1213920" y="2203064"/>
            <a:ext cx="614045" cy="266700"/>
          </a:xfrm>
          <a:prstGeom prst="rect">
            <a:avLst/>
          </a:prstGeom>
        </p:spPr>
        <p:txBody>
          <a:bodyPr vert="horz" wrap="square" lIns="0" tIns="0" rIns="0" bIns="0" rtlCol="0">
            <a:spAutoFit/>
          </a:bodyPr>
          <a:lstStyle/>
          <a:p>
            <a:pPr marL="12700">
              <a:lnSpc>
                <a:spcPct val="100000"/>
              </a:lnSpc>
            </a:pPr>
            <a:r>
              <a:rPr sz="1900" spc="-10" dirty="0">
                <a:latin typeface="Times New Roman"/>
                <a:cs typeface="Times New Roman"/>
              </a:rPr>
              <a:t>Gauss</a:t>
            </a:r>
            <a:endParaRPr sz="1900">
              <a:latin typeface="Times New Roman"/>
              <a:cs typeface="Times New Roman"/>
            </a:endParaRPr>
          </a:p>
        </p:txBody>
      </p:sp>
      <p:sp>
        <p:nvSpPr>
          <p:cNvPr id="21" name="object 21"/>
          <p:cNvSpPr txBox="1"/>
          <p:nvPr/>
        </p:nvSpPr>
        <p:spPr>
          <a:xfrm>
            <a:off x="5157244" y="4180511"/>
            <a:ext cx="95885" cy="166370"/>
          </a:xfrm>
          <a:prstGeom prst="rect">
            <a:avLst/>
          </a:prstGeom>
        </p:spPr>
        <p:txBody>
          <a:bodyPr vert="horz" wrap="square" lIns="0" tIns="0" rIns="0" bIns="0" rtlCol="0">
            <a:spAutoFit/>
          </a:bodyPr>
          <a:lstStyle/>
          <a:p>
            <a:pPr marL="12700">
              <a:lnSpc>
                <a:spcPct val="100000"/>
              </a:lnSpc>
            </a:pPr>
            <a:r>
              <a:rPr sz="1100" dirty="0">
                <a:latin typeface="Times New Roman"/>
                <a:cs typeface="Times New Roman"/>
              </a:rPr>
              <a:t>0</a:t>
            </a:r>
            <a:endParaRPr sz="1100">
              <a:latin typeface="Times New Roman"/>
              <a:cs typeface="Times New Roman"/>
            </a:endParaRPr>
          </a:p>
        </p:txBody>
      </p:sp>
      <p:sp>
        <p:nvSpPr>
          <p:cNvPr id="22" name="object 22"/>
          <p:cNvSpPr txBox="1"/>
          <p:nvPr/>
        </p:nvSpPr>
        <p:spPr>
          <a:xfrm>
            <a:off x="4526405" y="4180511"/>
            <a:ext cx="95885" cy="166370"/>
          </a:xfrm>
          <a:prstGeom prst="rect">
            <a:avLst/>
          </a:prstGeom>
        </p:spPr>
        <p:txBody>
          <a:bodyPr vert="horz" wrap="square" lIns="0" tIns="0" rIns="0" bIns="0" rtlCol="0">
            <a:spAutoFit/>
          </a:bodyPr>
          <a:lstStyle/>
          <a:p>
            <a:pPr marL="12700">
              <a:lnSpc>
                <a:spcPct val="100000"/>
              </a:lnSpc>
            </a:pPr>
            <a:r>
              <a:rPr sz="1100" dirty="0">
                <a:latin typeface="Times New Roman"/>
                <a:cs typeface="Times New Roman"/>
              </a:rPr>
              <a:t>0</a:t>
            </a:r>
            <a:endParaRPr sz="1100">
              <a:latin typeface="Times New Roman"/>
              <a:cs typeface="Times New Roman"/>
            </a:endParaRPr>
          </a:p>
        </p:txBody>
      </p:sp>
      <p:sp>
        <p:nvSpPr>
          <p:cNvPr id="23" name="object 23"/>
          <p:cNvSpPr txBox="1"/>
          <p:nvPr/>
        </p:nvSpPr>
        <p:spPr>
          <a:xfrm>
            <a:off x="4534817" y="2531910"/>
            <a:ext cx="95885" cy="166370"/>
          </a:xfrm>
          <a:prstGeom prst="rect">
            <a:avLst/>
          </a:prstGeom>
        </p:spPr>
        <p:txBody>
          <a:bodyPr vert="horz" wrap="square" lIns="0" tIns="0" rIns="0" bIns="0" rtlCol="0">
            <a:spAutoFit/>
          </a:bodyPr>
          <a:lstStyle/>
          <a:p>
            <a:pPr marL="12700">
              <a:lnSpc>
                <a:spcPct val="100000"/>
              </a:lnSpc>
            </a:pPr>
            <a:r>
              <a:rPr sz="1100" dirty="0">
                <a:latin typeface="Times New Roman"/>
                <a:cs typeface="Times New Roman"/>
              </a:rPr>
              <a:t>0</a:t>
            </a:r>
            <a:endParaRPr sz="1100">
              <a:latin typeface="Times New Roman"/>
              <a:cs typeface="Times New Roman"/>
            </a:endParaRPr>
          </a:p>
        </p:txBody>
      </p:sp>
      <p:sp>
        <p:nvSpPr>
          <p:cNvPr id="24" name="object 24"/>
          <p:cNvSpPr txBox="1"/>
          <p:nvPr/>
        </p:nvSpPr>
        <p:spPr>
          <a:xfrm>
            <a:off x="5426404" y="4227536"/>
            <a:ext cx="212725" cy="266700"/>
          </a:xfrm>
          <a:prstGeom prst="rect">
            <a:avLst/>
          </a:prstGeom>
        </p:spPr>
        <p:txBody>
          <a:bodyPr vert="horz" wrap="square" lIns="0" tIns="0" rIns="0" bIns="0" rtlCol="0">
            <a:spAutoFit/>
          </a:bodyPr>
          <a:lstStyle/>
          <a:p>
            <a:pPr marL="12700">
              <a:lnSpc>
                <a:spcPct val="100000"/>
              </a:lnSpc>
            </a:pPr>
            <a:r>
              <a:rPr sz="1900" i="1" spc="-10" dirty="0">
                <a:latin typeface="Times New Roman"/>
                <a:cs typeface="Times New Roman"/>
              </a:rPr>
              <a:t>dt</a:t>
            </a:r>
            <a:endParaRPr sz="1900">
              <a:latin typeface="Times New Roman"/>
              <a:cs typeface="Times New Roman"/>
            </a:endParaRPr>
          </a:p>
        </p:txBody>
      </p:sp>
      <p:sp>
        <p:nvSpPr>
          <p:cNvPr id="25" name="object 25"/>
          <p:cNvSpPr txBox="1"/>
          <p:nvPr/>
        </p:nvSpPr>
        <p:spPr>
          <a:xfrm>
            <a:off x="4679371" y="3579357"/>
            <a:ext cx="212725" cy="266700"/>
          </a:xfrm>
          <a:prstGeom prst="rect">
            <a:avLst/>
          </a:prstGeom>
        </p:spPr>
        <p:txBody>
          <a:bodyPr vert="horz" wrap="square" lIns="0" tIns="0" rIns="0" bIns="0" rtlCol="0">
            <a:spAutoFit/>
          </a:bodyPr>
          <a:lstStyle/>
          <a:p>
            <a:pPr marL="12700">
              <a:lnSpc>
                <a:spcPct val="100000"/>
              </a:lnSpc>
            </a:pPr>
            <a:r>
              <a:rPr sz="1900" i="1" spc="-10" dirty="0">
                <a:latin typeface="Times New Roman"/>
                <a:cs typeface="Times New Roman"/>
              </a:rPr>
              <a:t>dt</a:t>
            </a:r>
            <a:endParaRPr sz="1900">
              <a:latin typeface="Times New Roman"/>
              <a:cs typeface="Times New Roman"/>
            </a:endParaRPr>
          </a:p>
        </p:txBody>
      </p:sp>
      <p:sp>
        <p:nvSpPr>
          <p:cNvPr id="26" name="object 26"/>
          <p:cNvSpPr txBox="1"/>
          <p:nvPr/>
        </p:nvSpPr>
        <p:spPr>
          <a:xfrm>
            <a:off x="4431250" y="2051654"/>
            <a:ext cx="199390" cy="266700"/>
          </a:xfrm>
          <a:prstGeom prst="rect">
            <a:avLst/>
          </a:prstGeom>
        </p:spPr>
        <p:txBody>
          <a:bodyPr vert="horz" wrap="square" lIns="0" tIns="0" rIns="0" bIns="0" rtlCol="0">
            <a:spAutoFit/>
          </a:bodyPr>
          <a:lstStyle/>
          <a:p>
            <a:pPr marL="12700">
              <a:lnSpc>
                <a:spcPct val="100000"/>
              </a:lnSpc>
            </a:pPr>
            <a:r>
              <a:rPr sz="1900" i="1" spc="-15" dirty="0">
                <a:latin typeface="Times New Roman"/>
                <a:cs typeface="Times New Roman"/>
              </a:rPr>
              <a:t>Q</a:t>
            </a:r>
            <a:endParaRPr sz="1900">
              <a:latin typeface="Times New Roman"/>
              <a:cs typeface="Times New Roman"/>
            </a:endParaRPr>
          </a:p>
        </p:txBody>
      </p:sp>
      <p:sp>
        <p:nvSpPr>
          <p:cNvPr id="27" name="object 27"/>
          <p:cNvSpPr/>
          <p:nvPr/>
        </p:nvSpPr>
        <p:spPr>
          <a:xfrm>
            <a:off x="26568" y="6603"/>
            <a:ext cx="7504430" cy="5340350"/>
          </a:xfrm>
          <a:custGeom>
            <a:avLst/>
            <a:gdLst/>
            <a:ahLst/>
            <a:cxnLst/>
            <a:rect l="l" t="t" r="r" b="b"/>
            <a:pathLst>
              <a:path w="7504430" h="5340350">
                <a:moveTo>
                  <a:pt x="0" y="0"/>
                </a:moveTo>
                <a:lnTo>
                  <a:pt x="7504366" y="0"/>
                </a:lnTo>
                <a:lnTo>
                  <a:pt x="7504366" y="5340223"/>
                </a:lnTo>
                <a:lnTo>
                  <a:pt x="0" y="5340223"/>
                </a:lnTo>
                <a:lnTo>
                  <a:pt x="0" y="0"/>
                </a:lnTo>
                <a:close/>
              </a:path>
            </a:pathLst>
          </a:custGeom>
          <a:ln w="3175">
            <a:solidFill>
              <a:srgbClr val="000000"/>
            </a:solidFill>
          </a:ln>
        </p:spPr>
        <p:txBody>
          <a:bodyPr wrap="square" lIns="0" tIns="0" rIns="0" bIns="0" rtlCol="0"/>
          <a:lstStyle/>
          <a:p>
            <a:endParaRPr/>
          </a:p>
        </p:txBody>
      </p:sp>
      <p:sp>
        <p:nvSpPr>
          <p:cNvPr id="28" name="object 28"/>
          <p:cNvSpPr/>
          <p:nvPr/>
        </p:nvSpPr>
        <p:spPr>
          <a:xfrm>
            <a:off x="1636355" y="7806575"/>
            <a:ext cx="86995" cy="99060"/>
          </a:xfrm>
          <a:custGeom>
            <a:avLst/>
            <a:gdLst/>
            <a:ahLst/>
            <a:cxnLst/>
            <a:rect l="l" t="t" r="r" b="b"/>
            <a:pathLst>
              <a:path w="86994" h="99059">
                <a:moveTo>
                  <a:pt x="86552" y="49326"/>
                </a:moveTo>
                <a:lnTo>
                  <a:pt x="69900" y="10444"/>
                </a:lnTo>
                <a:lnTo>
                  <a:pt x="45563" y="0"/>
                </a:lnTo>
                <a:lnTo>
                  <a:pt x="31315" y="2196"/>
                </a:lnTo>
                <a:lnTo>
                  <a:pt x="19192" y="8435"/>
                </a:lnTo>
                <a:lnTo>
                  <a:pt x="9637" y="18038"/>
                </a:lnTo>
                <a:lnTo>
                  <a:pt x="3092" y="30328"/>
                </a:lnTo>
                <a:lnTo>
                  <a:pt x="0" y="44626"/>
                </a:lnTo>
                <a:lnTo>
                  <a:pt x="1716" y="61114"/>
                </a:lnTo>
                <a:lnTo>
                  <a:pt x="6735" y="75248"/>
                </a:lnTo>
                <a:lnTo>
                  <a:pt x="14555" y="86547"/>
                </a:lnTo>
                <a:lnTo>
                  <a:pt x="24674" y="94536"/>
                </a:lnTo>
                <a:lnTo>
                  <a:pt x="36588" y="98734"/>
                </a:lnTo>
                <a:lnTo>
                  <a:pt x="51847" y="96903"/>
                </a:lnTo>
                <a:lnTo>
                  <a:pt x="82016" y="71093"/>
                </a:lnTo>
                <a:lnTo>
                  <a:pt x="86552" y="49326"/>
                </a:lnTo>
                <a:close/>
              </a:path>
            </a:pathLst>
          </a:custGeom>
          <a:ln w="10414">
            <a:solidFill>
              <a:srgbClr val="000000"/>
            </a:solidFill>
          </a:ln>
        </p:spPr>
        <p:txBody>
          <a:bodyPr wrap="square" lIns="0" tIns="0" rIns="0" bIns="0" rtlCol="0"/>
          <a:lstStyle/>
          <a:p>
            <a:endParaRPr/>
          </a:p>
        </p:txBody>
      </p:sp>
      <p:sp>
        <p:nvSpPr>
          <p:cNvPr id="29" name="object 29"/>
          <p:cNvSpPr/>
          <p:nvPr/>
        </p:nvSpPr>
        <p:spPr>
          <a:xfrm>
            <a:off x="2697035" y="7856423"/>
            <a:ext cx="323850" cy="0"/>
          </a:xfrm>
          <a:custGeom>
            <a:avLst/>
            <a:gdLst/>
            <a:ahLst/>
            <a:cxnLst/>
            <a:rect l="l" t="t" r="r" b="b"/>
            <a:pathLst>
              <a:path w="323850">
                <a:moveTo>
                  <a:pt x="0" y="0"/>
                </a:moveTo>
                <a:lnTo>
                  <a:pt x="323303" y="0"/>
                </a:lnTo>
              </a:path>
            </a:pathLst>
          </a:custGeom>
          <a:ln w="10414">
            <a:solidFill>
              <a:srgbClr val="000000"/>
            </a:solidFill>
          </a:ln>
        </p:spPr>
        <p:txBody>
          <a:bodyPr wrap="square" lIns="0" tIns="0" rIns="0" bIns="0" rtlCol="0"/>
          <a:lstStyle/>
          <a:p>
            <a:endParaRPr/>
          </a:p>
        </p:txBody>
      </p:sp>
      <p:sp>
        <p:nvSpPr>
          <p:cNvPr id="30" name="object 30"/>
          <p:cNvSpPr/>
          <p:nvPr/>
        </p:nvSpPr>
        <p:spPr>
          <a:xfrm>
            <a:off x="2476245" y="8526170"/>
            <a:ext cx="247650" cy="0"/>
          </a:xfrm>
          <a:custGeom>
            <a:avLst/>
            <a:gdLst/>
            <a:ahLst/>
            <a:cxnLst/>
            <a:rect l="l" t="t" r="r" b="b"/>
            <a:pathLst>
              <a:path w="247650">
                <a:moveTo>
                  <a:pt x="0" y="0"/>
                </a:moveTo>
                <a:lnTo>
                  <a:pt x="247599" y="0"/>
                </a:lnTo>
              </a:path>
            </a:pathLst>
          </a:custGeom>
          <a:ln w="10414">
            <a:solidFill>
              <a:srgbClr val="000000"/>
            </a:solidFill>
          </a:ln>
        </p:spPr>
        <p:txBody>
          <a:bodyPr wrap="square" lIns="0" tIns="0" rIns="0" bIns="0" rtlCol="0"/>
          <a:lstStyle/>
          <a:p>
            <a:endParaRPr/>
          </a:p>
        </p:txBody>
      </p:sp>
      <p:sp>
        <p:nvSpPr>
          <p:cNvPr id="31" name="object 31"/>
          <p:cNvSpPr txBox="1"/>
          <p:nvPr/>
        </p:nvSpPr>
        <p:spPr>
          <a:xfrm>
            <a:off x="847523" y="8216882"/>
            <a:ext cx="5836920" cy="1929764"/>
          </a:xfrm>
          <a:prstGeom prst="rect">
            <a:avLst/>
          </a:prstGeom>
        </p:spPr>
        <p:txBody>
          <a:bodyPr vert="horz" wrap="square" lIns="0" tIns="0" rIns="0" bIns="0" rtlCol="0">
            <a:spAutoFit/>
          </a:bodyPr>
          <a:lstStyle/>
          <a:p>
            <a:pPr marL="576580">
              <a:lnSpc>
                <a:spcPts val="2000"/>
              </a:lnSpc>
            </a:pPr>
            <a:r>
              <a:rPr sz="1950" dirty="0">
                <a:latin typeface="Symbol"/>
                <a:cs typeface="Symbol"/>
              </a:rPr>
              <a:t></a:t>
            </a:r>
            <a:r>
              <a:rPr sz="1950" spc="-30" dirty="0">
                <a:latin typeface="Times New Roman"/>
                <a:cs typeface="Times New Roman"/>
              </a:rPr>
              <a:t> </a:t>
            </a:r>
            <a:r>
              <a:rPr sz="1950" spc="-95" dirty="0">
                <a:latin typeface="Times New Roman"/>
                <a:cs typeface="Times New Roman"/>
              </a:rPr>
              <a:t>4</a:t>
            </a:r>
            <a:r>
              <a:rPr sz="2050" i="1" spc="-95" dirty="0">
                <a:latin typeface="Symbol"/>
                <a:cs typeface="Symbol"/>
              </a:rPr>
              <a:t></a:t>
            </a:r>
            <a:r>
              <a:rPr sz="1950" i="1" spc="10" dirty="0">
                <a:latin typeface="Times New Roman"/>
                <a:cs typeface="Times New Roman"/>
              </a:rPr>
              <a:t>KQ </a:t>
            </a:r>
            <a:r>
              <a:rPr sz="1950" dirty="0">
                <a:latin typeface="Symbol"/>
                <a:cs typeface="Symbol"/>
              </a:rPr>
              <a:t></a:t>
            </a:r>
            <a:r>
              <a:rPr sz="1950" spc="235" dirty="0">
                <a:latin typeface="Times New Roman"/>
                <a:cs typeface="Times New Roman"/>
              </a:rPr>
              <a:t> </a:t>
            </a:r>
            <a:r>
              <a:rPr sz="2925" i="1" spc="15" baseline="35612" dirty="0">
                <a:latin typeface="Times New Roman"/>
                <a:cs typeface="Times New Roman"/>
              </a:rPr>
              <a:t>Q</a:t>
            </a:r>
            <a:endParaRPr sz="2925" baseline="35612">
              <a:latin typeface="Times New Roman"/>
              <a:cs typeface="Times New Roman"/>
            </a:endParaRPr>
          </a:p>
          <a:p>
            <a:pPr marL="1633855">
              <a:lnSpc>
                <a:spcPts val="2000"/>
              </a:lnSpc>
            </a:pPr>
            <a:r>
              <a:rPr sz="2050" i="1" spc="-45" dirty="0">
                <a:latin typeface="Symbol"/>
                <a:cs typeface="Symbol"/>
              </a:rPr>
              <a:t></a:t>
            </a:r>
            <a:r>
              <a:rPr sz="2050" i="1" spc="-335" dirty="0">
                <a:latin typeface="Times New Roman"/>
                <a:cs typeface="Times New Roman"/>
              </a:rPr>
              <a:t> </a:t>
            </a:r>
            <a:r>
              <a:rPr sz="1725" baseline="-24154" dirty="0">
                <a:latin typeface="Times New Roman"/>
                <a:cs typeface="Times New Roman"/>
              </a:rPr>
              <a:t>0</a:t>
            </a:r>
            <a:endParaRPr sz="1725" baseline="-24154">
              <a:latin typeface="Times New Roman"/>
              <a:cs typeface="Times New Roman"/>
            </a:endParaRPr>
          </a:p>
          <a:p>
            <a:pPr marL="12700" marR="361950">
              <a:lnSpc>
                <a:spcPts val="1950"/>
              </a:lnSpc>
              <a:spcBef>
                <a:spcPts val="1689"/>
              </a:spcBef>
            </a:pPr>
            <a:r>
              <a:rPr sz="1650" dirty="0">
                <a:solidFill>
                  <a:srgbClr val="0000CC"/>
                </a:solidFill>
                <a:latin typeface="Arial"/>
                <a:cs typeface="Arial"/>
              </a:rPr>
              <a:t>The net flux through a closed surface equals 1</a:t>
            </a:r>
            <a:r>
              <a:rPr sz="1650" spc="10" dirty="0">
                <a:solidFill>
                  <a:srgbClr val="0000CC"/>
                </a:solidFill>
                <a:latin typeface="Arial"/>
                <a:cs typeface="Arial"/>
              </a:rPr>
              <a:t>/</a:t>
            </a:r>
            <a:r>
              <a:rPr sz="1650" dirty="0">
                <a:solidFill>
                  <a:srgbClr val="0000CC"/>
                </a:solidFill>
                <a:latin typeface="Symbol"/>
                <a:cs typeface="Symbol"/>
              </a:rPr>
              <a:t></a:t>
            </a:r>
            <a:r>
              <a:rPr sz="1650" baseline="-20202" dirty="0">
                <a:solidFill>
                  <a:srgbClr val="0000CC"/>
                </a:solidFill>
                <a:latin typeface="Arial"/>
                <a:cs typeface="Arial"/>
              </a:rPr>
              <a:t>0</a:t>
            </a:r>
            <a:r>
              <a:rPr sz="1650" spc="217" baseline="-20202" dirty="0">
                <a:solidFill>
                  <a:srgbClr val="0000CC"/>
                </a:solidFill>
                <a:latin typeface="Arial"/>
                <a:cs typeface="Arial"/>
              </a:rPr>
              <a:t> </a:t>
            </a:r>
            <a:r>
              <a:rPr sz="1650" spc="-5" dirty="0">
                <a:solidFill>
                  <a:srgbClr val="0000CC"/>
                </a:solidFill>
                <a:latin typeface="Arial"/>
                <a:cs typeface="Arial"/>
              </a:rPr>
              <a:t>time</a:t>
            </a:r>
            <a:r>
              <a:rPr sz="1650" dirty="0">
                <a:solidFill>
                  <a:srgbClr val="0000CC"/>
                </a:solidFill>
                <a:latin typeface="Arial"/>
                <a:cs typeface="Arial"/>
              </a:rPr>
              <a:t>s </a:t>
            </a:r>
            <a:r>
              <a:rPr sz="1650" spc="-5" dirty="0">
                <a:solidFill>
                  <a:srgbClr val="0000CC"/>
                </a:solidFill>
                <a:latin typeface="Arial"/>
                <a:cs typeface="Arial"/>
              </a:rPr>
              <a:t>the </a:t>
            </a:r>
            <a:r>
              <a:rPr sz="1650" dirty="0">
                <a:solidFill>
                  <a:srgbClr val="0000CC"/>
                </a:solidFill>
                <a:latin typeface="Arial"/>
                <a:cs typeface="Arial"/>
              </a:rPr>
              <a:t>net charge enclosed by the surface.</a:t>
            </a:r>
            <a:endParaRPr sz="1650">
              <a:latin typeface="Arial"/>
              <a:cs typeface="Arial"/>
            </a:endParaRPr>
          </a:p>
          <a:p>
            <a:pPr>
              <a:lnSpc>
                <a:spcPct val="100000"/>
              </a:lnSpc>
              <a:spcBef>
                <a:spcPts val="16"/>
              </a:spcBef>
            </a:pPr>
            <a:endParaRPr sz="1250">
              <a:latin typeface="Times New Roman"/>
              <a:cs typeface="Times New Roman"/>
            </a:endParaRPr>
          </a:p>
          <a:p>
            <a:pPr marL="12700">
              <a:lnSpc>
                <a:spcPct val="100000"/>
              </a:lnSpc>
            </a:pPr>
            <a:r>
              <a:rPr sz="1650" i="1" dirty="0">
                <a:solidFill>
                  <a:srgbClr val="FF3300"/>
                </a:solidFill>
                <a:latin typeface="Arial"/>
                <a:cs typeface="Arial"/>
              </a:rPr>
              <a:t>Can we prove the above statement for arbitrary closed shape?</a:t>
            </a:r>
            <a:endParaRPr sz="1650">
              <a:latin typeface="Arial"/>
              <a:cs typeface="Arial"/>
            </a:endParaRPr>
          </a:p>
          <a:p>
            <a:pPr marR="123189" algn="r">
              <a:lnSpc>
                <a:spcPct val="100000"/>
              </a:lnSpc>
              <a:spcBef>
                <a:spcPts val="45"/>
              </a:spcBef>
            </a:pPr>
            <a:r>
              <a:rPr sz="950" spc="5" dirty="0">
                <a:latin typeface="Arial"/>
                <a:cs typeface="Arial"/>
              </a:rPr>
              <a:t>6</a:t>
            </a:r>
            <a:endParaRPr sz="950">
              <a:latin typeface="Arial"/>
              <a:cs typeface="Arial"/>
            </a:endParaRPr>
          </a:p>
        </p:txBody>
      </p:sp>
      <p:sp>
        <p:nvSpPr>
          <p:cNvPr id="32" name="object 32"/>
          <p:cNvSpPr txBox="1"/>
          <p:nvPr/>
        </p:nvSpPr>
        <p:spPr>
          <a:xfrm>
            <a:off x="947412" y="5999609"/>
            <a:ext cx="5753100" cy="1520929"/>
          </a:xfrm>
          <a:prstGeom prst="rect">
            <a:avLst/>
          </a:prstGeom>
        </p:spPr>
        <p:txBody>
          <a:bodyPr vert="horz" wrap="square" lIns="0" tIns="0" rIns="0" bIns="0" rtlCol="0">
            <a:spAutoFit/>
          </a:bodyPr>
          <a:lstStyle/>
          <a:p>
            <a:pPr>
              <a:lnSpc>
                <a:spcPct val="100000"/>
              </a:lnSpc>
            </a:pPr>
            <a:r>
              <a:rPr sz="2200" spc="-5" dirty="0" smtClean="0">
                <a:solidFill>
                  <a:srgbClr val="0000CC"/>
                </a:solidFill>
                <a:latin typeface="Arial"/>
                <a:cs typeface="Arial"/>
              </a:rPr>
              <a:t>Gauss’</a:t>
            </a:r>
            <a:r>
              <a:rPr sz="2200" dirty="0" smtClean="0">
                <a:solidFill>
                  <a:srgbClr val="0000CC"/>
                </a:solidFill>
                <a:latin typeface="Arial"/>
                <a:cs typeface="Arial"/>
              </a:rPr>
              <a:t>s </a:t>
            </a:r>
            <a:r>
              <a:rPr sz="2200" spc="-5" dirty="0">
                <a:solidFill>
                  <a:srgbClr val="0000CC"/>
                </a:solidFill>
                <a:latin typeface="Arial"/>
                <a:cs typeface="Arial"/>
              </a:rPr>
              <a:t>Law</a:t>
            </a:r>
            <a:endParaRPr sz="2200" dirty="0">
              <a:latin typeface="Arial"/>
              <a:cs typeface="Arial"/>
            </a:endParaRPr>
          </a:p>
          <a:p>
            <a:pPr marL="12700" marR="5080">
              <a:lnSpc>
                <a:spcPct val="100000"/>
              </a:lnSpc>
              <a:spcBef>
                <a:spcPts val="465"/>
              </a:spcBef>
            </a:pPr>
            <a:r>
              <a:rPr sz="1650" i="1" dirty="0">
                <a:solidFill>
                  <a:srgbClr val="FF3300"/>
                </a:solidFill>
                <a:latin typeface="Arial"/>
                <a:cs typeface="Arial"/>
              </a:rPr>
              <a:t>How much is the flux for a spherical Gaussian surface around a point charge?</a:t>
            </a:r>
            <a:endParaRPr sz="1650" dirty="0">
              <a:latin typeface="Arial"/>
              <a:cs typeface="Arial"/>
            </a:endParaRPr>
          </a:p>
          <a:p>
            <a:pPr marL="12700" marR="2705100">
              <a:lnSpc>
                <a:spcPct val="100000"/>
              </a:lnSpc>
              <a:spcBef>
                <a:spcPts val="795"/>
              </a:spcBef>
            </a:pPr>
            <a:r>
              <a:rPr sz="1650" dirty="0">
                <a:latin typeface="Arial"/>
                <a:cs typeface="Arial"/>
              </a:rPr>
              <a:t>The total flux through this closed </a:t>
            </a:r>
            <a:r>
              <a:rPr sz="1650" spc="-5" dirty="0">
                <a:latin typeface="Arial"/>
                <a:cs typeface="Arial"/>
              </a:rPr>
              <a:t>Gaussia</a:t>
            </a:r>
            <a:r>
              <a:rPr sz="1650" dirty="0">
                <a:latin typeface="Arial"/>
                <a:cs typeface="Arial"/>
              </a:rPr>
              <a:t>n </a:t>
            </a:r>
            <a:r>
              <a:rPr sz="1650" spc="-5" dirty="0">
                <a:latin typeface="Arial"/>
                <a:cs typeface="Arial"/>
              </a:rPr>
              <a:t>surfac</a:t>
            </a:r>
            <a:r>
              <a:rPr sz="1650" dirty="0">
                <a:latin typeface="Arial"/>
                <a:cs typeface="Arial"/>
              </a:rPr>
              <a:t>e </a:t>
            </a:r>
            <a:r>
              <a:rPr sz="1650" spc="-5" dirty="0">
                <a:latin typeface="Arial"/>
                <a:cs typeface="Arial"/>
              </a:rPr>
              <a:t>is</a:t>
            </a:r>
            <a:endParaRPr sz="1650" dirty="0">
              <a:latin typeface="Arial"/>
              <a:cs typeface="Arial"/>
            </a:endParaRPr>
          </a:p>
        </p:txBody>
      </p:sp>
      <p:sp>
        <p:nvSpPr>
          <p:cNvPr id="33" name="object 33"/>
          <p:cNvSpPr txBox="1"/>
          <p:nvPr/>
        </p:nvSpPr>
        <p:spPr>
          <a:xfrm>
            <a:off x="1017332" y="7547126"/>
            <a:ext cx="2682240" cy="433705"/>
          </a:xfrm>
          <a:prstGeom prst="rect">
            <a:avLst/>
          </a:prstGeom>
        </p:spPr>
        <p:txBody>
          <a:bodyPr vert="horz" wrap="square" lIns="0" tIns="0" rIns="0" bIns="0" rtlCol="0">
            <a:spAutoFit/>
          </a:bodyPr>
          <a:lstStyle/>
          <a:p>
            <a:pPr marL="12700">
              <a:lnSpc>
                <a:spcPct val="100000"/>
              </a:lnSpc>
              <a:tabLst>
                <a:tab pos="406400" algn="l"/>
                <a:tab pos="744855" algn="l"/>
              </a:tabLst>
            </a:pPr>
            <a:r>
              <a:rPr sz="1950" spc="10" dirty="0">
                <a:latin typeface="Symbol"/>
                <a:cs typeface="Symbol"/>
              </a:rPr>
              <a:t></a:t>
            </a:r>
            <a:r>
              <a:rPr sz="1950" spc="10" dirty="0">
                <a:latin typeface="Times New Roman"/>
                <a:cs typeface="Times New Roman"/>
              </a:rPr>
              <a:t>	</a:t>
            </a:r>
            <a:r>
              <a:rPr sz="1950" spc="10" dirty="0">
                <a:latin typeface="Symbol"/>
                <a:cs typeface="Symbol"/>
              </a:rPr>
              <a:t></a:t>
            </a:r>
            <a:r>
              <a:rPr sz="1950" spc="10" dirty="0">
                <a:latin typeface="Times New Roman"/>
                <a:cs typeface="Times New Roman"/>
              </a:rPr>
              <a:t>	</a:t>
            </a:r>
            <a:r>
              <a:rPr sz="1950" b="1" spc="10" dirty="0">
                <a:latin typeface="Times New Roman"/>
                <a:cs typeface="Times New Roman"/>
              </a:rPr>
              <a:t>E</a:t>
            </a:r>
            <a:r>
              <a:rPr sz="1950" b="1" spc="-265" dirty="0">
                <a:latin typeface="Times New Roman"/>
                <a:cs typeface="Times New Roman"/>
              </a:rPr>
              <a:t> </a:t>
            </a:r>
            <a:r>
              <a:rPr sz="1950" dirty="0">
                <a:latin typeface="Symbol"/>
                <a:cs typeface="Symbol"/>
              </a:rPr>
              <a:t></a:t>
            </a:r>
            <a:r>
              <a:rPr sz="1950" spc="-305" dirty="0">
                <a:latin typeface="Times New Roman"/>
                <a:cs typeface="Times New Roman"/>
              </a:rPr>
              <a:t> </a:t>
            </a:r>
            <a:r>
              <a:rPr sz="1950" b="1" spc="-844" dirty="0">
                <a:latin typeface="Times New Roman"/>
                <a:cs typeface="Times New Roman"/>
              </a:rPr>
              <a:t>n</a:t>
            </a:r>
            <a:r>
              <a:rPr sz="2925" spc="7" baseline="2849" dirty="0">
                <a:latin typeface="Times New Roman"/>
                <a:cs typeface="Times New Roman"/>
              </a:rPr>
              <a:t>ˆ</a:t>
            </a:r>
            <a:r>
              <a:rPr sz="2925" spc="-419" baseline="2849" dirty="0">
                <a:latin typeface="Times New Roman"/>
                <a:cs typeface="Times New Roman"/>
              </a:rPr>
              <a:t> </a:t>
            </a:r>
            <a:r>
              <a:rPr sz="1950" i="1" spc="5" dirty="0">
                <a:latin typeface="Times New Roman"/>
                <a:cs typeface="Times New Roman"/>
              </a:rPr>
              <a:t>da</a:t>
            </a:r>
            <a:r>
              <a:rPr sz="1950" i="1" dirty="0">
                <a:latin typeface="Times New Roman"/>
                <a:cs typeface="Times New Roman"/>
              </a:rPr>
              <a:t> </a:t>
            </a:r>
            <a:r>
              <a:rPr sz="1950" dirty="0">
                <a:latin typeface="Symbol"/>
                <a:cs typeface="Symbol"/>
              </a:rPr>
              <a:t></a:t>
            </a:r>
            <a:r>
              <a:rPr sz="1950" spc="135" dirty="0">
                <a:latin typeface="Times New Roman"/>
                <a:cs typeface="Times New Roman"/>
              </a:rPr>
              <a:t> </a:t>
            </a:r>
            <a:r>
              <a:rPr sz="2925" i="1" spc="15" baseline="35612" dirty="0">
                <a:latin typeface="Times New Roman"/>
                <a:cs typeface="Times New Roman"/>
              </a:rPr>
              <a:t>kQ</a:t>
            </a:r>
            <a:r>
              <a:rPr sz="2925" i="1" spc="-104" baseline="35612" dirty="0">
                <a:latin typeface="Times New Roman"/>
                <a:cs typeface="Times New Roman"/>
              </a:rPr>
              <a:t> </a:t>
            </a:r>
            <a:r>
              <a:rPr sz="1950" dirty="0">
                <a:latin typeface="Symbol"/>
                <a:cs typeface="Symbol"/>
              </a:rPr>
              <a:t></a:t>
            </a:r>
            <a:r>
              <a:rPr sz="1950" spc="-245" dirty="0">
                <a:latin typeface="Times New Roman"/>
                <a:cs typeface="Times New Roman"/>
              </a:rPr>
              <a:t> </a:t>
            </a:r>
            <a:r>
              <a:rPr sz="1950" spc="-90" dirty="0">
                <a:latin typeface="Times New Roman"/>
                <a:cs typeface="Times New Roman"/>
              </a:rPr>
              <a:t>4</a:t>
            </a:r>
            <a:r>
              <a:rPr sz="2050" i="1" spc="-60" dirty="0">
                <a:latin typeface="Symbol"/>
                <a:cs typeface="Symbol"/>
              </a:rPr>
              <a:t></a:t>
            </a:r>
            <a:r>
              <a:rPr sz="2050" i="1" spc="160" dirty="0">
                <a:latin typeface="Times New Roman"/>
                <a:cs typeface="Times New Roman"/>
              </a:rPr>
              <a:t> </a:t>
            </a:r>
            <a:r>
              <a:rPr sz="1950" i="1" spc="5" dirty="0">
                <a:latin typeface="Times New Roman"/>
                <a:cs typeface="Times New Roman"/>
              </a:rPr>
              <a:t>r</a:t>
            </a:r>
            <a:r>
              <a:rPr sz="1950" i="1" spc="-285" dirty="0">
                <a:latin typeface="Times New Roman"/>
                <a:cs typeface="Times New Roman"/>
              </a:rPr>
              <a:t> </a:t>
            </a:r>
            <a:r>
              <a:rPr sz="1725" baseline="43478" dirty="0">
                <a:latin typeface="Times New Roman"/>
                <a:cs typeface="Times New Roman"/>
              </a:rPr>
              <a:t>2</a:t>
            </a:r>
            <a:endParaRPr sz="1725" baseline="43478">
              <a:latin typeface="Times New Roman"/>
              <a:cs typeface="Times New Roman"/>
            </a:endParaRPr>
          </a:p>
        </p:txBody>
      </p:sp>
      <p:sp>
        <p:nvSpPr>
          <p:cNvPr id="34" name="object 34"/>
          <p:cNvSpPr txBox="1"/>
          <p:nvPr/>
        </p:nvSpPr>
        <p:spPr>
          <a:xfrm>
            <a:off x="2737928" y="7871835"/>
            <a:ext cx="221615" cy="304800"/>
          </a:xfrm>
          <a:prstGeom prst="rect">
            <a:avLst/>
          </a:prstGeom>
        </p:spPr>
        <p:txBody>
          <a:bodyPr vert="horz" wrap="square" lIns="0" tIns="0" rIns="0" bIns="0" rtlCol="0">
            <a:spAutoFit/>
          </a:bodyPr>
          <a:lstStyle/>
          <a:p>
            <a:pPr marL="12700">
              <a:lnSpc>
                <a:spcPct val="100000"/>
              </a:lnSpc>
            </a:pPr>
            <a:r>
              <a:rPr sz="2925" i="1" spc="7" baseline="-25641" dirty="0">
                <a:latin typeface="Times New Roman"/>
                <a:cs typeface="Times New Roman"/>
              </a:rPr>
              <a:t>r</a:t>
            </a:r>
            <a:r>
              <a:rPr sz="2925" i="1" spc="-434" baseline="-25641" dirty="0">
                <a:latin typeface="Times New Roman"/>
                <a:cs typeface="Times New Roman"/>
              </a:rPr>
              <a:t> </a:t>
            </a:r>
            <a:r>
              <a:rPr sz="1150" dirty="0">
                <a:latin typeface="Times New Roman"/>
                <a:cs typeface="Times New Roman"/>
              </a:rPr>
              <a:t>2</a:t>
            </a:r>
            <a:endParaRPr sz="1150">
              <a:latin typeface="Times New Roman"/>
              <a:cs typeface="Times New Roman"/>
            </a:endParaRPr>
          </a:p>
        </p:txBody>
      </p:sp>
      <p:sp>
        <p:nvSpPr>
          <p:cNvPr id="35" name="object 35"/>
          <p:cNvSpPr txBox="1"/>
          <p:nvPr/>
        </p:nvSpPr>
        <p:spPr>
          <a:xfrm>
            <a:off x="1230241" y="7851337"/>
            <a:ext cx="114935" cy="171450"/>
          </a:xfrm>
          <a:prstGeom prst="rect">
            <a:avLst/>
          </a:prstGeom>
        </p:spPr>
        <p:txBody>
          <a:bodyPr vert="horz" wrap="square" lIns="0" tIns="0" rIns="0" bIns="0" rtlCol="0">
            <a:spAutoFit/>
          </a:bodyPr>
          <a:lstStyle/>
          <a:p>
            <a:pPr marL="12700">
              <a:lnSpc>
                <a:spcPct val="100000"/>
              </a:lnSpc>
            </a:pPr>
            <a:r>
              <a:rPr sz="1150" i="1" dirty="0">
                <a:latin typeface="Times New Roman"/>
                <a:cs typeface="Times New Roman"/>
              </a:rPr>
              <a:t>E</a:t>
            </a:r>
            <a:endParaRPr sz="1150">
              <a:latin typeface="Times New Roman"/>
              <a:cs typeface="Times New Roman"/>
            </a:endParaRPr>
          </a:p>
        </p:txBody>
      </p:sp>
      <p:sp>
        <p:nvSpPr>
          <p:cNvPr id="36" name="object 36"/>
          <p:cNvSpPr txBox="1"/>
          <p:nvPr/>
        </p:nvSpPr>
        <p:spPr>
          <a:xfrm>
            <a:off x="1610850" y="7688028"/>
            <a:ext cx="128270" cy="401320"/>
          </a:xfrm>
          <a:prstGeom prst="rect">
            <a:avLst/>
          </a:prstGeom>
        </p:spPr>
        <p:txBody>
          <a:bodyPr vert="horz" wrap="square" lIns="0" tIns="0" rIns="0" bIns="0" rtlCol="0">
            <a:spAutoFit/>
          </a:bodyPr>
          <a:lstStyle/>
          <a:p>
            <a:pPr marL="12700">
              <a:lnSpc>
                <a:spcPct val="100000"/>
              </a:lnSpc>
            </a:pPr>
            <a:r>
              <a:rPr sz="2950" spc="-10" dirty="0">
                <a:latin typeface="Symbol"/>
                <a:cs typeface="Symbol"/>
              </a:rPr>
              <a:t></a:t>
            </a:r>
            <a:endParaRPr sz="2950">
              <a:latin typeface="Symbol"/>
              <a:cs typeface="Symbol"/>
            </a:endParaRPr>
          </a:p>
        </p:txBody>
      </p:sp>
      <p:sp>
        <p:nvSpPr>
          <p:cNvPr id="38" name="object 38"/>
          <p:cNvSpPr/>
          <p:nvPr/>
        </p:nvSpPr>
        <p:spPr>
          <a:xfrm>
            <a:off x="26568" y="5346827"/>
            <a:ext cx="7504430" cy="5340350"/>
          </a:xfrm>
          <a:custGeom>
            <a:avLst/>
            <a:gdLst/>
            <a:ahLst/>
            <a:cxnLst/>
            <a:rect l="l" t="t" r="r" b="b"/>
            <a:pathLst>
              <a:path w="7504430" h="5340350">
                <a:moveTo>
                  <a:pt x="0" y="0"/>
                </a:moveTo>
                <a:lnTo>
                  <a:pt x="7504366" y="0"/>
                </a:lnTo>
                <a:lnTo>
                  <a:pt x="7504366" y="5340223"/>
                </a:lnTo>
                <a:lnTo>
                  <a:pt x="0" y="5340223"/>
                </a:lnTo>
                <a:lnTo>
                  <a:pt x="0" y="0"/>
                </a:lnTo>
                <a:close/>
              </a:path>
            </a:pathLst>
          </a:custGeom>
          <a:ln w="3175">
            <a:solidFill>
              <a:srgbClr val="000000"/>
            </a:solidFill>
          </a:ln>
        </p:spPr>
        <p:txBody>
          <a:bodyPr wrap="square" lIns="0" tIns="0" rIns="0" bIns="0" rtlCol="0"/>
          <a:lstStyle/>
          <a:p>
            <a:endParaRPr/>
          </a:p>
        </p:txBody>
      </p:sp>
      <p:sp>
        <p:nvSpPr>
          <p:cNvPr id="39" name="Rectangle 38"/>
          <p:cNvSpPr/>
          <p:nvPr/>
        </p:nvSpPr>
        <p:spPr>
          <a:xfrm>
            <a:off x="-1196075" y="25614"/>
            <a:ext cx="4852632" cy="369332"/>
          </a:xfrm>
          <a:prstGeom prst="rect">
            <a:avLst/>
          </a:prstGeom>
        </p:spPr>
        <p:txBody>
          <a:bodyPr wrap="square">
            <a:spAutoFit/>
          </a:bodyPr>
          <a:lstStyle/>
          <a:p>
            <a:pPr marL="1200150">
              <a:lnSpc>
                <a:spcPct val="100000"/>
              </a:lnSpc>
            </a:pPr>
            <a:r>
              <a:rPr lang="en-US" spc="-5" dirty="0" smtClean="0">
                <a:solidFill>
                  <a:srgbClr val="0000CC"/>
                </a:solidFill>
                <a:latin typeface="Arial"/>
                <a:cs typeface="Arial"/>
              </a:rPr>
              <a:t>Maxwell’</a:t>
            </a:r>
            <a:r>
              <a:rPr lang="en-US" dirty="0" smtClean="0">
                <a:solidFill>
                  <a:srgbClr val="0000CC"/>
                </a:solidFill>
                <a:latin typeface="Arial"/>
                <a:cs typeface="Arial"/>
              </a:rPr>
              <a:t>s </a:t>
            </a:r>
            <a:r>
              <a:rPr lang="en-US" spc="-5" dirty="0" smtClean="0">
                <a:solidFill>
                  <a:srgbClr val="0000CC"/>
                </a:solidFill>
                <a:latin typeface="Arial"/>
                <a:cs typeface="Arial"/>
              </a:rPr>
              <a:t>Equations</a:t>
            </a:r>
            <a:endParaRPr lang="en-US" dirty="0">
              <a:latin typeface="Arial"/>
              <a:cs typeface="Arial"/>
            </a:endParaRPr>
          </a:p>
        </p:txBody>
      </p:sp>
      <p:grpSp>
        <p:nvGrpSpPr>
          <p:cNvPr id="41" name="Group 40"/>
          <p:cNvGrpSpPr/>
          <p:nvPr/>
        </p:nvGrpSpPr>
        <p:grpSpPr>
          <a:xfrm>
            <a:off x="4439989" y="6790558"/>
            <a:ext cx="2342858" cy="2028336"/>
            <a:chOff x="4224730" y="6824992"/>
            <a:chExt cx="2538169" cy="2217941"/>
          </a:xfrm>
        </p:grpSpPr>
        <p:sp>
          <p:nvSpPr>
            <p:cNvPr id="37" name="object 37"/>
            <p:cNvSpPr/>
            <p:nvPr/>
          </p:nvSpPr>
          <p:spPr>
            <a:xfrm>
              <a:off x="4224730" y="6824992"/>
              <a:ext cx="2538169" cy="2217941"/>
            </a:xfrm>
            <a:prstGeom prst="rect">
              <a:avLst/>
            </a:prstGeom>
            <a:blipFill>
              <a:blip r:embed="rId3" cstate="print"/>
              <a:stretch>
                <a:fillRect/>
              </a:stretch>
            </a:blipFill>
          </p:spPr>
          <p:txBody>
            <a:bodyPr wrap="square" lIns="0" tIns="0" rIns="0" bIns="0" rtlCol="0"/>
            <a:lstStyle/>
            <a:p>
              <a:endParaRPr/>
            </a:p>
          </p:txBody>
        </p:sp>
        <p:sp>
          <p:nvSpPr>
            <p:cNvPr id="40" name="Oval 39"/>
            <p:cNvSpPr/>
            <p:nvPr/>
          </p:nvSpPr>
          <p:spPr>
            <a:xfrm>
              <a:off x="5911850" y="7327900"/>
              <a:ext cx="851049" cy="35557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472027" y="4658460"/>
            <a:ext cx="93980" cy="147955"/>
          </a:xfrm>
          <a:prstGeom prst="rect">
            <a:avLst/>
          </a:prstGeom>
        </p:spPr>
        <p:txBody>
          <a:bodyPr vert="horz" wrap="square" lIns="0" tIns="0" rIns="0" bIns="0" rtlCol="0">
            <a:spAutoFit/>
          </a:bodyPr>
          <a:lstStyle/>
          <a:p>
            <a:pPr marL="12700">
              <a:lnSpc>
                <a:spcPct val="100000"/>
              </a:lnSpc>
            </a:pPr>
            <a:r>
              <a:rPr sz="950" spc="5" dirty="0">
                <a:latin typeface="Arial"/>
                <a:cs typeface="Arial"/>
              </a:rPr>
              <a:t>7</a:t>
            </a:r>
            <a:endParaRPr sz="950">
              <a:latin typeface="Arial"/>
              <a:cs typeface="Arial"/>
            </a:endParaRPr>
          </a:p>
        </p:txBody>
      </p:sp>
      <p:sp>
        <p:nvSpPr>
          <p:cNvPr id="3" name="object 3"/>
          <p:cNvSpPr txBox="1"/>
          <p:nvPr/>
        </p:nvSpPr>
        <p:spPr>
          <a:xfrm>
            <a:off x="997355" y="584737"/>
            <a:ext cx="5624830" cy="1102866"/>
          </a:xfrm>
          <a:prstGeom prst="rect">
            <a:avLst/>
          </a:prstGeom>
        </p:spPr>
        <p:txBody>
          <a:bodyPr vert="horz" wrap="square" lIns="0" tIns="0" rIns="0" bIns="0" rtlCol="0">
            <a:spAutoFit/>
          </a:bodyPr>
          <a:lstStyle/>
          <a:p>
            <a:pPr indent="20638">
              <a:lnSpc>
                <a:spcPts val="2580"/>
              </a:lnSpc>
            </a:pPr>
            <a:r>
              <a:rPr sz="2200" spc="-5" dirty="0" smtClean="0">
                <a:solidFill>
                  <a:srgbClr val="0000CC"/>
                </a:solidFill>
                <a:latin typeface="Arial"/>
                <a:cs typeface="Arial"/>
              </a:rPr>
              <a:t>Th</a:t>
            </a:r>
            <a:r>
              <a:rPr sz="2200" dirty="0" smtClean="0">
                <a:solidFill>
                  <a:srgbClr val="0000CC"/>
                </a:solidFill>
                <a:latin typeface="Arial"/>
                <a:cs typeface="Arial"/>
              </a:rPr>
              <a:t>e </a:t>
            </a:r>
            <a:r>
              <a:rPr sz="2200" spc="-5" dirty="0">
                <a:solidFill>
                  <a:srgbClr val="0000CC"/>
                </a:solidFill>
                <a:latin typeface="Arial"/>
                <a:cs typeface="Arial"/>
              </a:rPr>
              <a:t>Magneti</a:t>
            </a:r>
            <a:r>
              <a:rPr sz="2200" dirty="0">
                <a:solidFill>
                  <a:srgbClr val="0000CC"/>
                </a:solidFill>
                <a:latin typeface="Arial"/>
                <a:cs typeface="Arial"/>
              </a:rPr>
              <a:t>c </a:t>
            </a:r>
            <a:r>
              <a:rPr sz="2200" spc="-5" dirty="0">
                <a:solidFill>
                  <a:srgbClr val="0000CC"/>
                </a:solidFill>
                <a:latin typeface="Arial"/>
                <a:cs typeface="Arial"/>
              </a:rPr>
              <a:t>Field</a:t>
            </a:r>
            <a:endParaRPr sz="2200" dirty="0">
              <a:latin typeface="Arial"/>
              <a:cs typeface="Arial"/>
            </a:endParaRPr>
          </a:p>
          <a:p>
            <a:pPr marL="12700" marR="5080" algn="just">
              <a:lnSpc>
                <a:spcPts val="1980"/>
              </a:lnSpc>
              <a:spcBef>
                <a:spcPts val="5"/>
              </a:spcBef>
            </a:pPr>
            <a:r>
              <a:rPr sz="1650" dirty="0">
                <a:latin typeface="Arial"/>
                <a:cs typeface="Arial"/>
              </a:rPr>
              <a:t>When iron filings are sprin</a:t>
            </a:r>
            <a:r>
              <a:rPr sz="1650" spc="5" dirty="0">
                <a:latin typeface="Arial"/>
                <a:cs typeface="Arial"/>
              </a:rPr>
              <a:t>k</a:t>
            </a:r>
            <a:r>
              <a:rPr sz="1650" dirty="0">
                <a:latin typeface="Arial"/>
                <a:cs typeface="Arial"/>
              </a:rPr>
              <a:t>led around a bar magnet, they form a characteristic pattern that shows how the influence of the magnet spreads to the surrounding space.</a:t>
            </a:r>
          </a:p>
        </p:txBody>
      </p:sp>
      <p:sp>
        <p:nvSpPr>
          <p:cNvPr id="4" name="object 4"/>
          <p:cNvSpPr txBox="1"/>
          <p:nvPr/>
        </p:nvSpPr>
        <p:spPr>
          <a:xfrm>
            <a:off x="934270" y="3294094"/>
            <a:ext cx="6196780" cy="1269578"/>
          </a:xfrm>
          <a:prstGeom prst="rect">
            <a:avLst/>
          </a:prstGeom>
        </p:spPr>
        <p:txBody>
          <a:bodyPr vert="horz" wrap="square" lIns="0" tIns="0" rIns="0" bIns="0" rtlCol="0">
            <a:spAutoFit/>
          </a:bodyPr>
          <a:lstStyle/>
          <a:p>
            <a:pPr marL="12700" marR="5080" algn="just">
              <a:lnSpc>
                <a:spcPct val="100000"/>
              </a:lnSpc>
            </a:pPr>
            <a:r>
              <a:rPr sz="1650" spc="-5" dirty="0">
                <a:latin typeface="Arial"/>
                <a:cs typeface="Arial"/>
              </a:rPr>
              <a:t>Th</a:t>
            </a:r>
            <a:r>
              <a:rPr sz="1650" dirty="0">
                <a:latin typeface="Arial"/>
                <a:cs typeface="Arial"/>
              </a:rPr>
              <a:t>e </a:t>
            </a:r>
            <a:r>
              <a:rPr sz="1650" b="1" spc="-5" dirty="0">
                <a:latin typeface="Arial"/>
                <a:cs typeface="Arial"/>
              </a:rPr>
              <a:t>magneti</a:t>
            </a:r>
            <a:r>
              <a:rPr sz="1650" b="1" dirty="0">
                <a:latin typeface="Arial"/>
                <a:cs typeface="Arial"/>
              </a:rPr>
              <a:t>c </a:t>
            </a:r>
            <a:r>
              <a:rPr sz="1650" b="1" spc="-5" dirty="0">
                <a:latin typeface="Arial"/>
                <a:cs typeface="Arial"/>
              </a:rPr>
              <a:t>fiel</a:t>
            </a:r>
            <a:r>
              <a:rPr sz="1650" b="1" spc="-10" dirty="0">
                <a:latin typeface="Arial"/>
                <a:cs typeface="Arial"/>
              </a:rPr>
              <a:t>d</a:t>
            </a:r>
            <a:r>
              <a:rPr sz="1650" dirty="0">
                <a:latin typeface="Arial"/>
                <a:cs typeface="Arial"/>
              </a:rPr>
              <a:t>, </a:t>
            </a:r>
            <a:r>
              <a:rPr sz="1650" b="1" dirty="0">
                <a:latin typeface="Arial"/>
                <a:cs typeface="Arial"/>
              </a:rPr>
              <a:t>B</a:t>
            </a:r>
            <a:r>
              <a:rPr sz="1650" dirty="0">
                <a:latin typeface="Arial"/>
                <a:cs typeface="Arial"/>
              </a:rPr>
              <a:t>, </a:t>
            </a:r>
            <a:r>
              <a:rPr sz="1650" spc="-5" dirty="0">
                <a:latin typeface="Arial"/>
                <a:cs typeface="Arial"/>
              </a:rPr>
              <a:t>a</a:t>
            </a:r>
            <a:r>
              <a:rPr sz="1650" dirty="0">
                <a:latin typeface="Arial"/>
                <a:cs typeface="Arial"/>
              </a:rPr>
              <a:t>t a </a:t>
            </a:r>
            <a:r>
              <a:rPr sz="1650" spc="-5" dirty="0">
                <a:latin typeface="Arial"/>
                <a:cs typeface="Arial"/>
              </a:rPr>
              <a:t>poin</a:t>
            </a:r>
            <a:r>
              <a:rPr sz="1650" dirty="0">
                <a:latin typeface="Arial"/>
                <a:cs typeface="Arial"/>
              </a:rPr>
              <a:t>t </a:t>
            </a:r>
            <a:r>
              <a:rPr sz="1650" spc="-5" dirty="0">
                <a:latin typeface="Arial"/>
                <a:cs typeface="Arial"/>
              </a:rPr>
              <a:t>alon</a:t>
            </a:r>
            <a:r>
              <a:rPr sz="1650" dirty="0">
                <a:latin typeface="Arial"/>
                <a:cs typeface="Arial"/>
              </a:rPr>
              <a:t>g </a:t>
            </a:r>
            <a:r>
              <a:rPr sz="1650" spc="-5" dirty="0">
                <a:latin typeface="Arial"/>
                <a:cs typeface="Arial"/>
              </a:rPr>
              <a:t>th</a:t>
            </a:r>
            <a:r>
              <a:rPr sz="1650" dirty="0">
                <a:latin typeface="Arial"/>
                <a:cs typeface="Arial"/>
              </a:rPr>
              <a:t>e </a:t>
            </a:r>
            <a:r>
              <a:rPr sz="1650" spc="-5" dirty="0">
                <a:latin typeface="Arial"/>
                <a:cs typeface="Arial"/>
              </a:rPr>
              <a:t>tangen</a:t>
            </a:r>
            <a:r>
              <a:rPr sz="1650" dirty="0">
                <a:latin typeface="Arial"/>
                <a:cs typeface="Arial"/>
              </a:rPr>
              <a:t>t </a:t>
            </a:r>
            <a:r>
              <a:rPr sz="1650" spc="-5" dirty="0">
                <a:latin typeface="Arial"/>
                <a:cs typeface="Arial"/>
              </a:rPr>
              <a:t>t</a:t>
            </a:r>
            <a:r>
              <a:rPr sz="1650" dirty="0">
                <a:latin typeface="Arial"/>
                <a:cs typeface="Arial"/>
              </a:rPr>
              <a:t>o a </a:t>
            </a:r>
            <a:r>
              <a:rPr sz="1650" spc="-5" dirty="0">
                <a:latin typeface="Arial"/>
                <a:cs typeface="Arial"/>
              </a:rPr>
              <a:t>field </a:t>
            </a:r>
            <a:r>
              <a:rPr sz="1650" dirty="0">
                <a:latin typeface="Arial"/>
                <a:cs typeface="Arial"/>
              </a:rPr>
              <a:t>line. The </a:t>
            </a:r>
            <a:r>
              <a:rPr sz="1650" i="1" dirty="0">
                <a:latin typeface="Arial"/>
                <a:cs typeface="Arial"/>
              </a:rPr>
              <a:t>direction </a:t>
            </a:r>
            <a:r>
              <a:rPr sz="1650" spc="-5" dirty="0">
                <a:latin typeface="Arial"/>
                <a:cs typeface="Arial"/>
              </a:rPr>
              <a:t>o</a:t>
            </a:r>
            <a:r>
              <a:rPr sz="1650" dirty="0">
                <a:latin typeface="Arial"/>
                <a:cs typeface="Arial"/>
              </a:rPr>
              <a:t>f</a:t>
            </a:r>
            <a:r>
              <a:rPr sz="1650" spc="-5" dirty="0">
                <a:latin typeface="Arial"/>
                <a:cs typeface="Arial"/>
              </a:rPr>
              <a:t> </a:t>
            </a:r>
            <a:r>
              <a:rPr sz="1650" b="1" dirty="0">
                <a:latin typeface="Arial"/>
                <a:cs typeface="Arial"/>
              </a:rPr>
              <a:t>B </a:t>
            </a:r>
            <a:r>
              <a:rPr sz="1650" spc="-5" dirty="0">
                <a:latin typeface="Arial"/>
                <a:cs typeface="Arial"/>
              </a:rPr>
              <a:t>i</a:t>
            </a:r>
            <a:r>
              <a:rPr sz="1650" dirty="0">
                <a:latin typeface="Arial"/>
                <a:cs typeface="Arial"/>
              </a:rPr>
              <a:t>s </a:t>
            </a:r>
            <a:r>
              <a:rPr sz="1650" spc="-5" dirty="0">
                <a:latin typeface="Arial"/>
                <a:cs typeface="Arial"/>
              </a:rPr>
              <a:t>tha</a:t>
            </a:r>
            <a:r>
              <a:rPr sz="1650" dirty="0">
                <a:latin typeface="Arial"/>
                <a:cs typeface="Arial"/>
              </a:rPr>
              <a:t>t </a:t>
            </a:r>
            <a:r>
              <a:rPr sz="1650" spc="-5" dirty="0">
                <a:latin typeface="Arial"/>
                <a:cs typeface="Arial"/>
              </a:rPr>
              <a:t>o</a:t>
            </a:r>
            <a:r>
              <a:rPr sz="1650" dirty="0">
                <a:latin typeface="Arial"/>
                <a:cs typeface="Arial"/>
              </a:rPr>
              <a:t>f </a:t>
            </a:r>
            <a:r>
              <a:rPr sz="1650" spc="-5" dirty="0">
                <a:latin typeface="Arial"/>
                <a:cs typeface="Arial"/>
              </a:rPr>
              <a:t>th</a:t>
            </a:r>
            <a:r>
              <a:rPr sz="1650" dirty="0">
                <a:latin typeface="Arial"/>
                <a:cs typeface="Arial"/>
              </a:rPr>
              <a:t>e </a:t>
            </a:r>
            <a:r>
              <a:rPr sz="1650" spc="-5" dirty="0">
                <a:latin typeface="Arial"/>
                <a:cs typeface="Arial"/>
              </a:rPr>
              <a:t>forc</a:t>
            </a:r>
            <a:r>
              <a:rPr sz="1650" dirty="0">
                <a:latin typeface="Arial"/>
                <a:cs typeface="Arial"/>
              </a:rPr>
              <a:t>e </a:t>
            </a:r>
            <a:r>
              <a:rPr sz="1650" spc="-5" dirty="0">
                <a:latin typeface="Arial"/>
                <a:cs typeface="Arial"/>
              </a:rPr>
              <a:t>o</a:t>
            </a:r>
            <a:r>
              <a:rPr sz="1650" dirty="0">
                <a:latin typeface="Arial"/>
                <a:cs typeface="Arial"/>
              </a:rPr>
              <a:t>n </a:t>
            </a:r>
            <a:r>
              <a:rPr sz="1650" spc="-5" dirty="0">
                <a:latin typeface="Arial"/>
                <a:cs typeface="Arial"/>
              </a:rPr>
              <a:t>th</a:t>
            </a:r>
            <a:r>
              <a:rPr sz="1650" dirty="0">
                <a:latin typeface="Arial"/>
                <a:cs typeface="Arial"/>
              </a:rPr>
              <a:t>e </a:t>
            </a:r>
            <a:r>
              <a:rPr sz="1650" spc="-5" dirty="0">
                <a:latin typeface="Arial"/>
                <a:cs typeface="Arial"/>
              </a:rPr>
              <a:t>nort</a:t>
            </a:r>
            <a:r>
              <a:rPr sz="1650" dirty="0">
                <a:latin typeface="Arial"/>
                <a:cs typeface="Arial"/>
              </a:rPr>
              <a:t>h </a:t>
            </a:r>
            <a:r>
              <a:rPr sz="1650" spc="-5" dirty="0">
                <a:latin typeface="Arial"/>
                <a:cs typeface="Arial"/>
              </a:rPr>
              <a:t>pol</a:t>
            </a:r>
            <a:r>
              <a:rPr sz="1650" dirty="0">
                <a:latin typeface="Arial"/>
                <a:cs typeface="Arial"/>
              </a:rPr>
              <a:t>e </a:t>
            </a:r>
            <a:r>
              <a:rPr sz="1650" spc="-5" dirty="0">
                <a:latin typeface="Arial"/>
                <a:cs typeface="Arial"/>
              </a:rPr>
              <a:t>of </a:t>
            </a:r>
            <a:r>
              <a:rPr sz="1650" dirty="0">
                <a:latin typeface="Arial"/>
                <a:cs typeface="Arial"/>
              </a:rPr>
              <a:t>a </a:t>
            </a:r>
            <a:r>
              <a:rPr sz="1650" spc="-5" dirty="0">
                <a:latin typeface="Arial"/>
                <a:cs typeface="Arial"/>
              </a:rPr>
              <a:t>ba</a:t>
            </a:r>
            <a:r>
              <a:rPr sz="1650" dirty="0">
                <a:latin typeface="Arial"/>
                <a:cs typeface="Arial"/>
              </a:rPr>
              <a:t>r </a:t>
            </a:r>
            <a:r>
              <a:rPr sz="1650" spc="-5" dirty="0">
                <a:latin typeface="Arial"/>
                <a:cs typeface="Arial"/>
              </a:rPr>
              <a:t>magnet</a:t>
            </a:r>
            <a:r>
              <a:rPr sz="1650" dirty="0">
                <a:latin typeface="Arial"/>
                <a:cs typeface="Arial"/>
              </a:rPr>
              <a:t>, </a:t>
            </a:r>
            <a:r>
              <a:rPr sz="1650" spc="-5" dirty="0">
                <a:latin typeface="Arial"/>
                <a:cs typeface="Arial"/>
              </a:rPr>
              <a:t>o</a:t>
            </a:r>
            <a:r>
              <a:rPr sz="1650" dirty="0">
                <a:latin typeface="Arial"/>
                <a:cs typeface="Arial"/>
              </a:rPr>
              <a:t>r </a:t>
            </a:r>
            <a:r>
              <a:rPr sz="1650" spc="-5" dirty="0">
                <a:latin typeface="Arial"/>
                <a:cs typeface="Arial"/>
              </a:rPr>
              <a:t>th</a:t>
            </a:r>
            <a:r>
              <a:rPr sz="1650" dirty="0">
                <a:latin typeface="Arial"/>
                <a:cs typeface="Arial"/>
              </a:rPr>
              <a:t>e</a:t>
            </a:r>
            <a:r>
              <a:rPr sz="1650" spc="5" dirty="0">
                <a:latin typeface="Arial"/>
                <a:cs typeface="Arial"/>
              </a:rPr>
              <a:t> </a:t>
            </a:r>
            <a:r>
              <a:rPr sz="1650" i="1" dirty="0">
                <a:latin typeface="Arial"/>
                <a:cs typeface="Arial"/>
              </a:rPr>
              <a:t>direction </a:t>
            </a:r>
            <a:r>
              <a:rPr sz="1650" dirty="0">
                <a:latin typeface="Arial"/>
                <a:cs typeface="Arial"/>
              </a:rPr>
              <a:t>in which a compass needle </a:t>
            </a:r>
            <a:r>
              <a:rPr sz="1650" spc="-5" dirty="0">
                <a:latin typeface="Arial"/>
                <a:cs typeface="Arial"/>
              </a:rPr>
              <a:t>points</a:t>
            </a:r>
            <a:r>
              <a:rPr sz="1650" dirty="0">
                <a:latin typeface="Arial"/>
                <a:cs typeface="Arial"/>
              </a:rPr>
              <a:t>. </a:t>
            </a:r>
            <a:r>
              <a:rPr sz="1650" spc="-5" dirty="0">
                <a:latin typeface="Arial"/>
                <a:cs typeface="Arial"/>
              </a:rPr>
              <a:t>Th</a:t>
            </a:r>
            <a:r>
              <a:rPr sz="1650" dirty="0">
                <a:latin typeface="Arial"/>
                <a:cs typeface="Arial"/>
              </a:rPr>
              <a:t>e </a:t>
            </a:r>
            <a:r>
              <a:rPr sz="1650" i="1" dirty="0">
                <a:latin typeface="Arial"/>
                <a:cs typeface="Arial"/>
              </a:rPr>
              <a:t>strength </a:t>
            </a:r>
            <a:r>
              <a:rPr sz="1650" dirty="0">
                <a:latin typeface="Arial"/>
                <a:cs typeface="Arial"/>
              </a:rPr>
              <a:t>of the field is proportional to the number of lines passing through a unit area normal to the field </a:t>
            </a:r>
            <a:r>
              <a:rPr sz="1650" spc="10" dirty="0">
                <a:latin typeface="Arial"/>
                <a:cs typeface="Arial"/>
              </a:rPr>
              <a:t>(</a:t>
            </a:r>
            <a:r>
              <a:rPr sz="1650" i="1" dirty="0" smtClean="0">
                <a:latin typeface="Arial"/>
                <a:cs typeface="Arial"/>
              </a:rPr>
              <a:t>flux</a:t>
            </a:r>
            <a:r>
              <a:rPr lang="en-US" sz="1650" i="1" dirty="0" smtClean="0">
                <a:latin typeface="Arial"/>
                <a:cs typeface="Arial"/>
              </a:rPr>
              <a:t> </a:t>
            </a:r>
            <a:endParaRPr sz="1650" dirty="0">
              <a:latin typeface="Arial"/>
              <a:cs typeface="Arial"/>
            </a:endParaRPr>
          </a:p>
        </p:txBody>
      </p:sp>
      <p:sp>
        <p:nvSpPr>
          <p:cNvPr id="5" name="object 5"/>
          <p:cNvSpPr txBox="1"/>
          <p:nvPr/>
        </p:nvSpPr>
        <p:spPr>
          <a:xfrm>
            <a:off x="934270" y="4553155"/>
            <a:ext cx="821055" cy="236220"/>
          </a:xfrm>
          <a:prstGeom prst="rect">
            <a:avLst/>
          </a:prstGeom>
        </p:spPr>
        <p:txBody>
          <a:bodyPr vert="horz" wrap="square" lIns="0" tIns="0" rIns="0" bIns="0" rtlCol="0">
            <a:spAutoFit/>
          </a:bodyPr>
          <a:lstStyle/>
          <a:p>
            <a:pPr marL="12700">
              <a:lnSpc>
                <a:spcPct val="100000"/>
              </a:lnSpc>
            </a:pPr>
            <a:r>
              <a:rPr sz="1650" i="1" dirty="0">
                <a:latin typeface="Arial"/>
                <a:cs typeface="Arial"/>
              </a:rPr>
              <a:t>density</a:t>
            </a:r>
            <a:r>
              <a:rPr sz="1650" spc="-5" dirty="0">
                <a:latin typeface="Arial"/>
                <a:cs typeface="Arial"/>
              </a:rPr>
              <a:t>).</a:t>
            </a:r>
            <a:endParaRPr sz="1650">
              <a:latin typeface="Arial"/>
              <a:cs typeface="Arial"/>
            </a:endParaRPr>
          </a:p>
        </p:txBody>
      </p:sp>
      <p:sp>
        <p:nvSpPr>
          <p:cNvPr id="6" name="object 6"/>
          <p:cNvSpPr/>
          <p:nvPr/>
        </p:nvSpPr>
        <p:spPr>
          <a:xfrm>
            <a:off x="2138213" y="1634070"/>
            <a:ext cx="3032084" cy="1683301"/>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26568" y="6603"/>
            <a:ext cx="7504430" cy="5340350"/>
          </a:xfrm>
          <a:custGeom>
            <a:avLst/>
            <a:gdLst/>
            <a:ahLst/>
            <a:cxnLst/>
            <a:rect l="l" t="t" r="r" b="b"/>
            <a:pathLst>
              <a:path w="7504430" h="5340350">
                <a:moveTo>
                  <a:pt x="0" y="0"/>
                </a:moveTo>
                <a:lnTo>
                  <a:pt x="7504366" y="0"/>
                </a:lnTo>
                <a:lnTo>
                  <a:pt x="7504366" y="5340223"/>
                </a:lnTo>
                <a:lnTo>
                  <a:pt x="0" y="5340223"/>
                </a:lnTo>
                <a:lnTo>
                  <a:pt x="0" y="0"/>
                </a:lnTo>
                <a:close/>
              </a:path>
            </a:pathLst>
          </a:custGeom>
          <a:ln w="3175">
            <a:solidFill>
              <a:srgbClr val="000000"/>
            </a:solidFill>
          </a:ln>
        </p:spPr>
        <p:txBody>
          <a:bodyPr wrap="square" lIns="0" tIns="0" rIns="0" bIns="0" rtlCol="0"/>
          <a:lstStyle/>
          <a:p>
            <a:endParaRPr/>
          </a:p>
        </p:txBody>
      </p:sp>
      <p:sp>
        <p:nvSpPr>
          <p:cNvPr id="8" name="object 8"/>
          <p:cNvSpPr txBox="1"/>
          <p:nvPr/>
        </p:nvSpPr>
        <p:spPr>
          <a:xfrm>
            <a:off x="6472027" y="9998684"/>
            <a:ext cx="93980" cy="147955"/>
          </a:xfrm>
          <a:prstGeom prst="rect">
            <a:avLst/>
          </a:prstGeom>
        </p:spPr>
        <p:txBody>
          <a:bodyPr vert="horz" wrap="square" lIns="0" tIns="0" rIns="0" bIns="0" rtlCol="0">
            <a:spAutoFit/>
          </a:bodyPr>
          <a:lstStyle/>
          <a:p>
            <a:pPr marL="12700">
              <a:lnSpc>
                <a:spcPct val="100000"/>
              </a:lnSpc>
            </a:pPr>
            <a:r>
              <a:rPr sz="950" spc="5" dirty="0">
                <a:latin typeface="Arial"/>
                <a:cs typeface="Arial"/>
              </a:rPr>
              <a:t>8</a:t>
            </a:r>
            <a:endParaRPr sz="950">
              <a:latin typeface="Arial"/>
              <a:cs typeface="Arial"/>
            </a:endParaRPr>
          </a:p>
        </p:txBody>
      </p:sp>
      <p:sp>
        <p:nvSpPr>
          <p:cNvPr id="9" name="object 9"/>
          <p:cNvSpPr/>
          <p:nvPr/>
        </p:nvSpPr>
        <p:spPr>
          <a:xfrm>
            <a:off x="1542591" y="7769156"/>
            <a:ext cx="1765401" cy="1130261"/>
          </a:xfrm>
          <a:prstGeom prst="rect">
            <a:avLst/>
          </a:prstGeom>
          <a:blipFill>
            <a:blip r:embed="rId4" cstate="print"/>
            <a:stretch>
              <a:fillRect/>
            </a:stretch>
          </a:blipFill>
        </p:spPr>
        <p:txBody>
          <a:bodyPr wrap="square" lIns="0" tIns="0" rIns="0" bIns="0" rtlCol="0"/>
          <a:lstStyle/>
          <a:p>
            <a:endParaRPr/>
          </a:p>
        </p:txBody>
      </p:sp>
      <p:sp>
        <p:nvSpPr>
          <p:cNvPr id="10" name="object 10"/>
          <p:cNvSpPr txBox="1"/>
          <p:nvPr/>
        </p:nvSpPr>
        <p:spPr>
          <a:xfrm>
            <a:off x="997355" y="5914971"/>
            <a:ext cx="5828895" cy="1913344"/>
          </a:xfrm>
          <a:prstGeom prst="rect">
            <a:avLst/>
          </a:prstGeom>
        </p:spPr>
        <p:txBody>
          <a:bodyPr vert="horz" wrap="square" lIns="0" tIns="0" rIns="0" bIns="0" rtlCol="0">
            <a:spAutoFit/>
          </a:bodyPr>
          <a:lstStyle/>
          <a:p>
            <a:pPr>
              <a:lnSpc>
                <a:spcPct val="100000"/>
              </a:lnSpc>
            </a:pPr>
            <a:r>
              <a:rPr sz="2200" spc="-5" dirty="0" smtClean="0">
                <a:solidFill>
                  <a:srgbClr val="0000CC"/>
                </a:solidFill>
                <a:latin typeface="Arial"/>
                <a:cs typeface="Arial"/>
              </a:rPr>
              <a:t>Th</a:t>
            </a:r>
            <a:r>
              <a:rPr sz="2200" dirty="0" smtClean="0">
                <a:solidFill>
                  <a:srgbClr val="0000CC"/>
                </a:solidFill>
                <a:latin typeface="Arial"/>
                <a:cs typeface="Arial"/>
              </a:rPr>
              <a:t>e </a:t>
            </a:r>
            <a:r>
              <a:rPr sz="2200" spc="-5" dirty="0">
                <a:solidFill>
                  <a:srgbClr val="0000CC"/>
                </a:solidFill>
                <a:latin typeface="Arial"/>
                <a:cs typeface="Arial"/>
              </a:rPr>
              <a:t>Magneti</a:t>
            </a:r>
            <a:r>
              <a:rPr sz="2200" dirty="0">
                <a:solidFill>
                  <a:srgbClr val="0000CC"/>
                </a:solidFill>
                <a:latin typeface="Arial"/>
                <a:cs typeface="Arial"/>
              </a:rPr>
              <a:t>c </a:t>
            </a:r>
            <a:r>
              <a:rPr sz="2200" spc="-5" dirty="0">
                <a:solidFill>
                  <a:srgbClr val="0000CC"/>
                </a:solidFill>
                <a:latin typeface="Arial"/>
                <a:cs typeface="Arial"/>
              </a:rPr>
              <a:t>Field</a:t>
            </a:r>
            <a:r>
              <a:rPr sz="2200" dirty="0">
                <a:solidFill>
                  <a:srgbClr val="0000CC"/>
                </a:solidFill>
                <a:latin typeface="Arial"/>
                <a:cs typeface="Arial"/>
              </a:rPr>
              <a:t>: </a:t>
            </a:r>
            <a:r>
              <a:rPr sz="2200" spc="-5" dirty="0">
                <a:solidFill>
                  <a:srgbClr val="0000CC"/>
                </a:solidFill>
                <a:latin typeface="Arial"/>
                <a:cs typeface="Arial"/>
              </a:rPr>
              <a:t>monopole?</a:t>
            </a:r>
            <a:endParaRPr sz="2200" dirty="0">
              <a:latin typeface="Arial"/>
              <a:cs typeface="Arial"/>
            </a:endParaRPr>
          </a:p>
          <a:p>
            <a:pPr marL="12700" marR="5080" algn="just">
              <a:lnSpc>
                <a:spcPct val="100000"/>
              </a:lnSpc>
              <a:spcBef>
                <a:spcPts val="350"/>
              </a:spcBef>
            </a:pPr>
            <a:r>
              <a:rPr sz="1650" dirty="0">
                <a:latin typeface="Arial"/>
                <a:cs typeface="Arial"/>
              </a:rPr>
              <a:t>If one try to isolate the poles by cutting the magnetic, a curious thing happens: One obtains two magnets. No matter how thinly the magnet is sliced, each fragment always have two poles. Even down to the atomic level, no one has found an isolated magnetic pole, called a monopole. Thus magnetic field lines form closed loops.</a:t>
            </a:r>
          </a:p>
        </p:txBody>
      </p:sp>
      <p:sp>
        <p:nvSpPr>
          <p:cNvPr id="11" name="object 11"/>
          <p:cNvSpPr/>
          <p:nvPr/>
        </p:nvSpPr>
        <p:spPr>
          <a:xfrm>
            <a:off x="3777881" y="7868513"/>
            <a:ext cx="2028164" cy="955203"/>
          </a:xfrm>
          <a:prstGeom prst="rect">
            <a:avLst/>
          </a:prstGeom>
          <a:blipFill>
            <a:blip r:embed="rId5" cstate="print"/>
            <a:stretch>
              <a:fillRect/>
            </a:stretch>
          </a:blipFill>
        </p:spPr>
        <p:txBody>
          <a:bodyPr wrap="square" lIns="0" tIns="0" rIns="0" bIns="0" rtlCol="0"/>
          <a:lstStyle/>
          <a:p>
            <a:endParaRPr/>
          </a:p>
        </p:txBody>
      </p:sp>
      <p:sp>
        <p:nvSpPr>
          <p:cNvPr id="12" name="object 12"/>
          <p:cNvSpPr txBox="1"/>
          <p:nvPr/>
        </p:nvSpPr>
        <p:spPr>
          <a:xfrm>
            <a:off x="997355" y="8865098"/>
            <a:ext cx="5828895" cy="1269578"/>
          </a:xfrm>
          <a:prstGeom prst="rect">
            <a:avLst/>
          </a:prstGeom>
        </p:spPr>
        <p:txBody>
          <a:bodyPr vert="horz" wrap="square" lIns="0" tIns="0" rIns="0" bIns="0" rtlCol="0">
            <a:spAutoFit/>
          </a:bodyPr>
          <a:lstStyle/>
          <a:p>
            <a:pPr marL="12700" marR="5080" algn="just">
              <a:lnSpc>
                <a:spcPct val="100000"/>
              </a:lnSpc>
            </a:pPr>
            <a:r>
              <a:rPr sz="1650" i="1" dirty="0">
                <a:latin typeface="Arial"/>
                <a:cs typeface="Arial"/>
              </a:rPr>
              <a:t>Outside</a:t>
            </a:r>
            <a:r>
              <a:rPr sz="1650" i="1" spc="-5" dirty="0">
                <a:latin typeface="Arial"/>
                <a:cs typeface="Arial"/>
              </a:rPr>
              <a:t> </a:t>
            </a:r>
            <a:r>
              <a:rPr sz="1650" dirty="0">
                <a:latin typeface="Arial"/>
                <a:cs typeface="Arial"/>
              </a:rPr>
              <a:t>a magnetic the lines emerge from the north pole </a:t>
            </a:r>
            <a:r>
              <a:rPr sz="1650" spc="-5" dirty="0">
                <a:latin typeface="Arial"/>
                <a:cs typeface="Arial"/>
              </a:rPr>
              <a:t>an</a:t>
            </a:r>
            <a:r>
              <a:rPr sz="1650" dirty="0">
                <a:latin typeface="Arial"/>
                <a:cs typeface="Arial"/>
              </a:rPr>
              <a:t>d </a:t>
            </a:r>
            <a:r>
              <a:rPr sz="1650" spc="-5" dirty="0">
                <a:latin typeface="Arial"/>
                <a:cs typeface="Arial"/>
              </a:rPr>
              <a:t>ente</a:t>
            </a:r>
            <a:r>
              <a:rPr sz="1650" dirty="0">
                <a:latin typeface="Arial"/>
                <a:cs typeface="Arial"/>
              </a:rPr>
              <a:t>r </a:t>
            </a:r>
            <a:r>
              <a:rPr sz="1650" spc="-5" dirty="0">
                <a:latin typeface="Arial"/>
                <a:cs typeface="Arial"/>
              </a:rPr>
              <a:t>th</a:t>
            </a:r>
            <a:r>
              <a:rPr sz="1650" dirty="0">
                <a:latin typeface="Arial"/>
                <a:cs typeface="Arial"/>
              </a:rPr>
              <a:t>e </a:t>
            </a:r>
            <a:r>
              <a:rPr sz="1650" spc="-5" dirty="0">
                <a:latin typeface="Arial"/>
                <a:cs typeface="Arial"/>
              </a:rPr>
              <a:t>sout</a:t>
            </a:r>
            <a:r>
              <a:rPr sz="1650" dirty="0">
                <a:latin typeface="Arial"/>
                <a:cs typeface="Arial"/>
              </a:rPr>
              <a:t>h </a:t>
            </a:r>
            <a:r>
              <a:rPr sz="1650" spc="-5" dirty="0">
                <a:latin typeface="Arial"/>
                <a:cs typeface="Arial"/>
              </a:rPr>
              <a:t>pole</a:t>
            </a:r>
            <a:r>
              <a:rPr sz="1650" dirty="0">
                <a:latin typeface="Arial"/>
                <a:cs typeface="Arial"/>
              </a:rPr>
              <a:t>;</a:t>
            </a:r>
            <a:r>
              <a:rPr sz="1650" spc="5" dirty="0">
                <a:latin typeface="Arial"/>
                <a:cs typeface="Arial"/>
              </a:rPr>
              <a:t> </a:t>
            </a:r>
            <a:r>
              <a:rPr sz="1650" i="1" dirty="0">
                <a:latin typeface="Arial"/>
                <a:cs typeface="Arial"/>
              </a:rPr>
              <a:t>within </a:t>
            </a:r>
            <a:r>
              <a:rPr sz="1650" spc="-5" dirty="0">
                <a:latin typeface="Arial"/>
                <a:cs typeface="Arial"/>
              </a:rPr>
              <a:t>th</a:t>
            </a:r>
            <a:r>
              <a:rPr sz="1650" dirty="0">
                <a:latin typeface="Arial"/>
                <a:cs typeface="Arial"/>
              </a:rPr>
              <a:t>e </a:t>
            </a:r>
            <a:r>
              <a:rPr sz="1650" spc="-5" dirty="0">
                <a:latin typeface="Arial"/>
                <a:cs typeface="Arial"/>
              </a:rPr>
              <a:t>magne</a:t>
            </a:r>
            <a:r>
              <a:rPr sz="1650" dirty="0">
                <a:latin typeface="Arial"/>
                <a:cs typeface="Arial"/>
              </a:rPr>
              <a:t>t </a:t>
            </a:r>
            <a:r>
              <a:rPr sz="1650" spc="-5" dirty="0">
                <a:latin typeface="Arial"/>
                <a:cs typeface="Arial"/>
              </a:rPr>
              <a:t>the</a:t>
            </a:r>
            <a:r>
              <a:rPr sz="1650" dirty="0">
                <a:latin typeface="Arial"/>
                <a:cs typeface="Arial"/>
              </a:rPr>
              <a:t>y </a:t>
            </a:r>
            <a:r>
              <a:rPr sz="1650" spc="-5" dirty="0">
                <a:latin typeface="Arial"/>
                <a:cs typeface="Arial"/>
              </a:rPr>
              <a:t>are </a:t>
            </a:r>
            <a:r>
              <a:rPr sz="1650" dirty="0">
                <a:latin typeface="Arial"/>
                <a:cs typeface="Arial"/>
              </a:rPr>
              <a:t>directed from the south pole to the north pole. The</a:t>
            </a:r>
            <a:r>
              <a:rPr sz="1650" spc="10" dirty="0">
                <a:latin typeface="Arial"/>
                <a:cs typeface="Arial"/>
              </a:rPr>
              <a:t> </a:t>
            </a:r>
            <a:r>
              <a:rPr sz="1650" b="1" i="1" spc="-5" dirty="0">
                <a:latin typeface="Arial"/>
                <a:cs typeface="Arial"/>
              </a:rPr>
              <a:t>dots </a:t>
            </a:r>
            <a:r>
              <a:rPr sz="1650" dirty="0">
                <a:latin typeface="Arial"/>
                <a:cs typeface="Arial"/>
              </a:rPr>
              <a:t>represents the tip of an arrow coming toward you. The </a:t>
            </a:r>
            <a:r>
              <a:rPr sz="1650" b="1" i="1" dirty="0">
                <a:latin typeface="Arial"/>
                <a:cs typeface="Arial"/>
              </a:rPr>
              <a:t>cross</a:t>
            </a:r>
            <a:r>
              <a:rPr sz="1650" b="1" i="1" spc="-5" dirty="0">
                <a:latin typeface="Arial"/>
                <a:cs typeface="Arial"/>
              </a:rPr>
              <a:t> </a:t>
            </a:r>
            <a:r>
              <a:rPr sz="1650" dirty="0">
                <a:latin typeface="Arial"/>
                <a:cs typeface="Arial"/>
              </a:rPr>
              <a:t>represents the tail of an arrow moving away.</a:t>
            </a:r>
          </a:p>
        </p:txBody>
      </p:sp>
      <p:sp>
        <p:nvSpPr>
          <p:cNvPr id="13" name="object 13"/>
          <p:cNvSpPr/>
          <p:nvPr/>
        </p:nvSpPr>
        <p:spPr>
          <a:xfrm>
            <a:off x="26568" y="5346827"/>
            <a:ext cx="7504430" cy="5340350"/>
          </a:xfrm>
          <a:custGeom>
            <a:avLst/>
            <a:gdLst/>
            <a:ahLst/>
            <a:cxnLst/>
            <a:rect l="l" t="t" r="r" b="b"/>
            <a:pathLst>
              <a:path w="7504430" h="5340350">
                <a:moveTo>
                  <a:pt x="0" y="0"/>
                </a:moveTo>
                <a:lnTo>
                  <a:pt x="7504366" y="0"/>
                </a:lnTo>
                <a:lnTo>
                  <a:pt x="7504366" y="5340223"/>
                </a:lnTo>
                <a:lnTo>
                  <a:pt x="0" y="5340223"/>
                </a:lnTo>
                <a:lnTo>
                  <a:pt x="0" y="0"/>
                </a:lnTo>
                <a:close/>
              </a:path>
            </a:pathLst>
          </a:custGeom>
          <a:ln w="3175">
            <a:solidFill>
              <a:srgbClr val="000000"/>
            </a:solidFill>
          </a:ln>
        </p:spPr>
        <p:txBody>
          <a:bodyPr wrap="square" lIns="0" tIns="0" rIns="0" bIns="0" rtlCol="0"/>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472027" y="4658460"/>
            <a:ext cx="93980" cy="147955"/>
          </a:xfrm>
          <a:prstGeom prst="rect">
            <a:avLst/>
          </a:prstGeom>
        </p:spPr>
        <p:txBody>
          <a:bodyPr vert="horz" wrap="square" lIns="0" tIns="0" rIns="0" bIns="0" rtlCol="0">
            <a:spAutoFit/>
          </a:bodyPr>
          <a:lstStyle/>
          <a:p>
            <a:pPr marL="12700">
              <a:lnSpc>
                <a:spcPct val="100000"/>
              </a:lnSpc>
            </a:pPr>
            <a:r>
              <a:rPr sz="950" spc="5" dirty="0">
                <a:latin typeface="Arial"/>
                <a:cs typeface="Arial"/>
              </a:rPr>
              <a:t>9</a:t>
            </a:r>
            <a:endParaRPr sz="950">
              <a:latin typeface="Arial"/>
              <a:cs typeface="Arial"/>
            </a:endParaRPr>
          </a:p>
        </p:txBody>
      </p:sp>
      <p:sp>
        <p:nvSpPr>
          <p:cNvPr id="3" name="object 3"/>
          <p:cNvSpPr/>
          <p:nvPr/>
        </p:nvSpPr>
        <p:spPr>
          <a:xfrm>
            <a:off x="3580219" y="2217077"/>
            <a:ext cx="351790" cy="0"/>
          </a:xfrm>
          <a:custGeom>
            <a:avLst/>
            <a:gdLst/>
            <a:ahLst/>
            <a:cxnLst/>
            <a:rect l="l" t="t" r="r" b="b"/>
            <a:pathLst>
              <a:path w="351789">
                <a:moveTo>
                  <a:pt x="0" y="0"/>
                </a:moveTo>
                <a:lnTo>
                  <a:pt x="351167" y="0"/>
                </a:lnTo>
              </a:path>
            </a:pathLst>
          </a:custGeom>
          <a:ln w="10426">
            <a:solidFill>
              <a:srgbClr val="000000"/>
            </a:solidFill>
          </a:ln>
        </p:spPr>
        <p:txBody>
          <a:bodyPr wrap="square" lIns="0" tIns="0" rIns="0" bIns="0" rtlCol="0"/>
          <a:lstStyle/>
          <a:p>
            <a:endParaRPr/>
          </a:p>
        </p:txBody>
      </p:sp>
      <p:sp>
        <p:nvSpPr>
          <p:cNvPr id="4" name="object 4"/>
          <p:cNvSpPr txBox="1"/>
          <p:nvPr/>
        </p:nvSpPr>
        <p:spPr>
          <a:xfrm>
            <a:off x="997355" y="609971"/>
            <a:ext cx="5472430" cy="1254189"/>
          </a:xfrm>
          <a:prstGeom prst="rect">
            <a:avLst/>
          </a:prstGeom>
        </p:spPr>
        <p:txBody>
          <a:bodyPr vert="horz" wrap="square" lIns="0" tIns="0" rIns="0" bIns="0" rtlCol="0">
            <a:spAutoFit/>
          </a:bodyPr>
          <a:lstStyle/>
          <a:p>
            <a:pPr>
              <a:lnSpc>
                <a:spcPct val="100000"/>
              </a:lnSpc>
            </a:pPr>
            <a:r>
              <a:rPr sz="2200" spc="-5" dirty="0" smtClean="0">
                <a:solidFill>
                  <a:srgbClr val="0000CC"/>
                </a:solidFill>
                <a:latin typeface="Arial"/>
                <a:cs typeface="Arial"/>
              </a:rPr>
              <a:t>Faraday’</a:t>
            </a:r>
            <a:r>
              <a:rPr sz="2200" dirty="0" smtClean="0">
                <a:solidFill>
                  <a:srgbClr val="0000CC"/>
                </a:solidFill>
                <a:latin typeface="Arial"/>
                <a:cs typeface="Arial"/>
              </a:rPr>
              <a:t>s </a:t>
            </a:r>
            <a:r>
              <a:rPr sz="2200" spc="-5" dirty="0">
                <a:solidFill>
                  <a:srgbClr val="0000CC"/>
                </a:solidFill>
                <a:latin typeface="Arial"/>
                <a:cs typeface="Arial"/>
              </a:rPr>
              <a:t>La</a:t>
            </a:r>
            <a:r>
              <a:rPr sz="2200" dirty="0">
                <a:solidFill>
                  <a:srgbClr val="0000CC"/>
                </a:solidFill>
                <a:latin typeface="Arial"/>
                <a:cs typeface="Arial"/>
              </a:rPr>
              <a:t>w </a:t>
            </a:r>
            <a:r>
              <a:rPr sz="2200" spc="-5" dirty="0">
                <a:solidFill>
                  <a:srgbClr val="0000CC"/>
                </a:solidFill>
                <a:latin typeface="Arial"/>
                <a:cs typeface="Arial"/>
              </a:rPr>
              <a:t>an</a:t>
            </a:r>
            <a:r>
              <a:rPr sz="2200" dirty="0">
                <a:solidFill>
                  <a:srgbClr val="0000CC"/>
                </a:solidFill>
                <a:latin typeface="Arial"/>
                <a:cs typeface="Arial"/>
              </a:rPr>
              <a:t>d </a:t>
            </a:r>
            <a:r>
              <a:rPr sz="2200" spc="-5" dirty="0">
                <a:solidFill>
                  <a:srgbClr val="0000CC"/>
                </a:solidFill>
                <a:latin typeface="Arial"/>
                <a:cs typeface="Arial"/>
              </a:rPr>
              <a:t>Lenz’</a:t>
            </a:r>
            <a:r>
              <a:rPr sz="2200" dirty="0">
                <a:solidFill>
                  <a:srgbClr val="0000CC"/>
                </a:solidFill>
                <a:latin typeface="Arial"/>
                <a:cs typeface="Arial"/>
              </a:rPr>
              <a:t>s </a:t>
            </a:r>
            <a:r>
              <a:rPr sz="2200" spc="-5" dirty="0">
                <a:solidFill>
                  <a:srgbClr val="0000CC"/>
                </a:solidFill>
                <a:latin typeface="Arial"/>
                <a:cs typeface="Arial"/>
              </a:rPr>
              <a:t>Law</a:t>
            </a:r>
            <a:endParaRPr sz="2200" dirty="0">
              <a:latin typeface="Arial"/>
              <a:cs typeface="Arial"/>
            </a:endParaRPr>
          </a:p>
          <a:p>
            <a:pPr marL="12700" marR="5080" algn="just">
              <a:lnSpc>
                <a:spcPct val="100000"/>
              </a:lnSpc>
              <a:spcBef>
                <a:spcPts val="1245"/>
              </a:spcBef>
            </a:pPr>
            <a:r>
              <a:rPr sz="1650" dirty="0">
                <a:latin typeface="Arial"/>
                <a:cs typeface="Arial"/>
              </a:rPr>
              <a:t>The generation of an electric current in a circuit implies the existence of an emf. Faraday’s statement is nowadays expressed in terms of </a:t>
            </a:r>
            <a:r>
              <a:rPr lang="en-US" sz="1650" dirty="0" smtClean="0">
                <a:latin typeface="Arial"/>
                <a:cs typeface="Arial"/>
              </a:rPr>
              <a:t>the </a:t>
            </a:r>
            <a:r>
              <a:rPr sz="1650" dirty="0" smtClean="0">
                <a:latin typeface="Arial"/>
                <a:cs typeface="Arial"/>
              </a:rPr>
              <a:t>magnetic </a:t>
            </a:r>
            <a:r>
              <a:rPr sz="1650" dirty="0">
                <a:latin typeface="Arial"/>
                <a:cs typeface="Arial"/>
              </a:rPr>
              <a:t>flux:</a:t>
            </a:r>
          </a:p>
        </p:txBody>
      </p:sp>
      <p:sp>
        <p:nvSpPr>
          <p:cNvPr id="5" name="object 5"/>
          <p:cNvSpPr txBox="1"/>
          <p:nvPr/>
        </p:nvSpPr>
        <p:spPr>
          <a:xfrm>
            <a:off x="3641115" y="2261643"/>
            <a:ext cx="220979" cy="276860"/>
          </a:xfrm>
          <a:prstGeom prst="rect">
            <a:avLst/>
          </a:prstGeom>
        </p:spPr>
        <p:txBody>
          <a:bodyPr vert="horz" wrap="square" lIns="0" tIns="0" rIns="0" bIns="0" rtlCol="0">
            <a:spAutoFit/>
          </a:bodyPr>
          <a:lstStyle/>
          <a:p>
            <a:pPr marL="12700">
              <a:lnSpc>
                <a:spcPct val="100000"/>
              </a:lnSpc>
            </a:pPr>
            <a:r>
              <a:rPr sz="1950" i="1" spc="5" dirty="0">
                <a:latin typeface="Times New Roman"/>
                <a:cs typeface="Times New Roman"/>
              </a:rPr>
              <a:t>dt</a:t>
            </a:r>
            <a:endParaRPr sz="1950">
              <a:latin typeface="Times New Roman"/>
              <a:cs typeface="Times New Roman"/>
            </a:endParaRPr>
          </a:p>
        </p:txBody>
      </p:sp>
      <p:sp>
        <p:nvSpPr>
          <p:cNvPr id="6" name="object 6"/>
          <p:cNvSpPr txBox="1"/>
          <p:nvPr/>
        </p:nvSpPr>
        <p:spPr>
          <a:xfrm>
            <a:off x="3328322" y="1903311"/>
            <a:ext cx="598170" cy="434975"/>
          </a:xfrm>
          <a:prstGeom prst="rect">
            <a:avLst/>
          </a:prstGeom>
        </p:spPr>
        <p:txBody>
          <a:bodyPr vert="horz" wrap="square" lIns="0" tIns="0" rIns="0" bIns="0" rtlCol="0">
            <a:spAutoFit/>
          </a:bodyPr>
          <a:lstStyle/>
          <a:p>
            <a:pPr marL="12700">
              <a:lnSpc>
                <a:spcPct val="100000"/>
              </a:lnSpc>
            </a:pPr>
            <a:r>
              <a:rPr sz="2925" spc="15" baseline="-35612" dirty="0">
                <a:latin typeface="Symbol"/>
                <a:cs typeface="Symbol"/>
              </a:rPr>
              <a:t></a:t>
            </a:r>
            <a:r>
              <a:rPr sz="2925" spc="179" baseline="-35612" dirty="0">
                <a:latin typeface="Times New Roman"/>
                <a:cs typeface="Times New Roman"/>
              </a:rPr>
              <a:t> </a:t>
            </a:r>
            <a:r>
              <a:rPr sz="1950" i="1" dirty="0">
                <a:latin typeface="Times New Roman"/>
                <a:cs typeface="Times New Roman"/>
              </a:rPr>
              <a:t>d</a:t>
            </a:r>
            <a:r>
              <a:rPr sz="1950" spc="10" dirty="0">
                <a:latin typeface="Symbol"/>
                <a:cs typeface="Symbol"/>
              </a:rPr>
              <a:t></a:t>
            </a:r>
            <a:endParaRPr sz="1950">
              <a:latin typeface="Symbol"/>
              <a:cs typeface="Symbol"/>
            </a:endParaRPr>
          </a:p>
        </p:txBody>
      </p:sp>
      <p:sp>
        <p:nvSpPr>
          <p:cNvPr id="7" name="object 7"/>
          <p:cNvSpPr txBox="1"/>
          <p:nvPr/>
        </p:nvSpPr>
        <p:spPr>
          <a:xfrm>
            <a:off x="2785779" y="2065554"/>
            <a:ext cx="179070" cy="276860"/>
          </a:xfrm>
          <a:prstGeom prst="rect">
            <a:avLst/>
          </a:prstGeom>
        </p:spPr>
        <p:txBody>
          <a:bodyPr vert="horz" wrap="square" lIns="0" tIns="0" rIns="0" bIns="0" rtlCol="0">
            <a:spAutoFit/>
          </a:bodyPr>
          <a:lstStyle/>
          <a:p>
            <a:pPr marL="12700">
              <a:lnSpc>
                <a:spcPct val="100000"/>
              </a:lnSpc>
            </a:pPr>
            <a:r>
              <a:rPr sz="1950" i="1" spc="10" dirty="0">
                <a:latin typeface="Times New Roman"/>
                <a:cs typeface="Times New Roman"/>
              </a:rPr>
              <a:t>V</a:t>
            </a:r>
            <a:endParaRPr sz="1950">
              <a:latin typeface="Times New Roman"/>
              <a:cs typeface="Times New Roman"/>
            </a:endParaRPr>
          </a:p>
        </p:txBody>
      </p:sp>
      <p:sp>
        <p:nvSpPr>
          <p:cNvPr id="8" name="object 8"/>
          <p:cNvSpPr txBox="1"/>
          <p:nvPr/>
        </p:nvSpPr>
        <p:spPr>
          <a:xfrm>
            <a:off x="2938776" y="2212240"/>
            <a:ext cx="326390" cy="172085"/>
          </a:xfrm>
          <a:prstGeom prst="rect">
            <a:avLst/>
          </a:prstGeom>
        </p:spPr>
        <p:txBody>
          <a:bodyPr vert="horz" wrap="square" lIns="0" tIns="0" rIns="0" bIns="0" rtlCol="0">
            <a:spAutoFit/>
          </a:bodyPr>
          <a:lstStyle/>
          <a:p>
            <a:pPr marL="12700">
              <a:lnSpc>
                <a:spcPct val="100000"/>
              </a:lnSpc>
            </a:pPr>
            <a:r>
              <a:rPr sz="1150" i="1" dirty="0">
                <a:latin typeface="Times New Roman"/>
                <a:cs typeface="Times New Roman"/>
              </a:rPr>
              <a:t>EMF</a:t>
            </a:r>
            <a:endParaRPr sz="1150">
              <a:latin typeface="Times New Roman"/>
              <a:cs typeface="Times New Roman"/>
            </a:endParaRPr>
          </a:p>
        </p:txBody>
      </p:sp>
      <p:sp>
        <p:nvSpPr>
          <p:cNvPr id="9" name="object 9"/>
          <p:cNvSpPr/>
          <p:nvPr/>
        </p:nvSpPr>
        <p:spPr>
          <a:xfrm>
            <a:off x="1727644" y="4159542"/>
            <a:ext cx="303530" cy="0"/>
          </a:xfrm>
          <a:custGeom>
            <a:avLst/>
            <a:gdLst/>
            <a:ahLst/>
            <a:cxnLst/>
            <a:rect l="l" t="t" r="r" b="b"/>
            <a:pathLst>
              <a:path w="303530">
                <a:moveTo>
                  <a:pt x="0" y="0"/>
                </a:moveTo>
                <a:lnTo>
                  <a:pt x="303326" y="0"/>
                </a:lnTo>
              </a:path>
            </a:pathLst>
          </a:custGeom>
          <a:ln w="9004">
            <a:solidFill>
              <a:srgbClr val="000000"/>
            </a:solidFill>
          </a:ln>
        </p:spPr>
        <p:txBody>
          <a:bodyPr wrap="square" lIns="0" tIns="0" rIns="0" bIns="0" rtlCol="0"/>
          <a:lstStyle/>
          <a:p>
            <a:endParaRPr/>
          </a:p>
        </p:txBody>
      </p:sp>
      <p:sp>
        <p:nvSpPr>
          <p:cNvPr id="10" name="object 10"/>
          <p:cNvSpPr/>
          <p:nvPr/>
        </p:nvSpPr>
        <p:spPr>
          <a:xfrm>
            <a:off x="2260701" y="4159542"/>
            <a:ext cx="269875" cy="0"/>
          </a:xfrm>
          <a:custGeom>
            <a:avLst/>
            <a:gdLst/>
            <a:ahLst/>
            <a:cxnLst/>
            <a:rect l="l" t="t" r="r" b="b"/>
            <a:pathLst>
              <a:path w="269875">
                <a:moveTo>
                  <a:pt x="0" y="0"/>
                </a:moveTo>
                <a:lnTo>
                  <a:pt x="269684" y="0"/>
                </a:lnTo>
              </a:path>
            </a:pathLst>
          </a:custGeom>
          <a:ln w="9004">
            <a:solidFill>
              <a:srgbClr val="000000"/>
            </a:solidFill>
          </a:ln>
        </p:spPr>
        <p:txBody>
          <a:bodyPr wrap="square" lIns="0" tIns="0" rIns="0" bIns="0" rtlCol="0"/>
          <a:lstStyle/>
          <a:p>
            <a:endParaRPr/>
          </a:p>
        </p:txBody>
      </p:sp>
      <p:sp>
        <p:nvSpPr>
          <p:cNvPr id="11" name="object 11"/>
          <p:cNvSpPr/>
          <p:nvPr/>
        </p:nvSpPr>
        <p:spPr>
          <a:xfrm>
            <a:off x="3545522" y="4159542"/>
            <a:ext cx="259715" cy="0"/>
          </a:xfrm>
          <a:custGeom>
            <a:avLst/>
            <a:gdLst/>
            <a:ahLst/>
            <a:cxnLst/>
            <a:rect l="l" t="t" r="r" b="b"/>
            <a:pathLst>
              <a:path w="259714">
                <a:moveTo>
                  <a:pt x="0" y="0"/>
                </a:moveTo>
                <a:lnTo>
                  <a:pt x="259168" y="0"/>
                </a:lnTo>
              </a:path>
            </a:pathLst>
          </a:custGeom>
          <a:ln w="9004">
            <a:solidFill>
              <a:srgbClr val="000000"/>
            </a:solidFill>
          </a:ln>
        </p:spPr>
        <p:txBody>
          <a:bodyPr wrap="square" lIns="0" tIns="0" rIns="0" bIns="0" rtlCol="0"/>
          <a:lstStyle/>
          <a:p>
            <a:endParaRPr/>
          </a:p>
        </p:txBody>
      </p:sp>
      <p:sp>
        <p:nvSpPr>
          <p:cNvPr id="12" name="object 12"/>
          <p:cNvSpPr/>
          <p:nvPr/>
        </p:nvSpPr>
        <p:spPr>
          <a:xfrm>
            <a:off x="5198859" y="4159542"/>
            <a:ext cx="273050" cy="0"/>
          </a:xfrm>
          <a:custGeom>
            <a:avLst/>
            <a:gdLst/>
            <a:ahLst/>
            <a:cxnLst/>
            <a:rect l="l" t="t" r="r" b="b"/>
            <a:pathLst>
              <a:path w="273050">
                <a:moveTo>
                  <a:pt x="0" y="0"/>
                </a:moveTo>
                <a:lnTo>
                  <a:pt x="272834" y="0"/>
                </a:lnTo>
              </a:path>
            </a:pathLst>
          </a:custGeom>
          <a:ln w="9004">
            <a:solidFill>
              <a:srgbClr val="000000"/>
            </a:solidFill>
          </a:ln>
        </p:spPr>
        <p:txBody>
          <a:bodyPr wrap="square" lIns="0" tIns="0" rIns="0" bIns="0" rtlCol="0"/>
          <a:lstStyle/>
          <a:p>
            <a:endParaRPr/>
          </a:p>
        </p:txBody>
      </p:sp>
      <p:sp>
        <p:nvSpPr>
          <p:cNvPr id="13" name="object 13"/>
          <p:cNvSpPr txBox="1"/>
          <p:nvPr/>
        </p:nvSpPr>
        <p:spPr>
          <a:xfrm>
            <a:off x="997355" y="2580712"/>
            <a:ext cx="5661660" cy="1857375"/>
          </a:xfrm>
          <a:prstGeom prst="rect">
            <a:avLst/>
          </a:prstGeom>
        </p:spPr>
        <p:txBody>
          <a:bodyPr vert="horz" wrap="square" lIns="0" tIns="0" rIns="0" bIns="0" rtlCol="0">
            <a:spAutoFit/>
          </a:bodyPr>
          <a:lstStyle/>
          <a:p>
            <a:pPr marL="12700" marR="5080" algn="just">
              <a:lnSpc>
                <a:spcPct val="100000"/>
              </a:lnSpc>
            </a:pPr>
            <a:r>
              <a:rPr sz="1650" dirty="0">
                <a:solidFill>
                  <a:srgbClr val="3333FF"/>
                </a:solidFill>
                <a:latin typeface="Arial"/>
                <a:cs typeface="Arial"/>
              </a:rPr>
              <a:t>The induced emf </a:t>
            </a:r>
            <a:r>
              <a:rPr sz="1650" spc="-5" dirty="0">
                <a:solidFill>
                  <a:srgbClr val="3333FF"/>
                </a:solidFill>
                <a:latin typeface="Arial"/>
                <a:cs typeface="Arial"/>
              </a:rPr>
              <a:t>a</a:t>
            </a:r>
            <a:r>
              <a:rPr sz="1650" dirty="0">
                <a:solidFill>
                  <a:srgbClr val="3333FF"/>
                </a:solidFill>
                <a:latin typeface="Arial"/>
                <a:cs typeface="Arial"/>
              </a:rPr>
              <a:t>long any closed path is proportional to the rate of change of magnetic flux through the area bounded by </a:t>
            </a:r>
            <a:r>
              <a:rPr sz="1650" spc="-5" dirty="0">
                <a:solidFill>
                  <a:srgbClr val="3333FF"/>
                </a:solidFill>
                <a:latin typeface="Arial"/>
                <a:cs typeface="Arial"/>
              </a:rPr>
              <a:t>th</a:t>
            </a:r>
            <a:r>
              <a:rPr sz="1650" dirty="0">
                <a:solidFill>
                  <a:srgbClr val="3333FF"/>
                </a:solidFill>
                <a:latin typeface="Arial"/>
                <a:cs typeface="Arial"/>
              </a:rPr>
              <a:t>e </a:t>
            </a:r>
            <a:r>
              <a:rPr sz="1650" spc="-5" dirty="0">
                <a:solidFill>
                  <a:srgbClr val="3333FF"/>
                </a:solidFill>
                <a:latin typeface="Arial"/>
                <a:cs typeface="Arial"/>
              </a:rPr>
              <a:t>path.</a:t>
            </a:r>
            <a:endParaRPr sz="1650" dirty="0">
              <a:latin typeface="Arial"/>
              <a:cs typeface="Arial"/>
            </a:endParaRPr>
          </a:p>
          <a:p>
            <a:pPr marL="12700" algn="just">
              <a:lnSpc>
                <a:spcPct val="100000"/>
              </a:lnSpc>
              <a:spcBef>
                <a:spcPts val="1085"/>
              </a:spcBef>
            </a:pPr>
            <a:r>
              <a:rPr sz="1650" dirty="0">
                <a:latin typeface="Arial"/>
                <a:cs typeface="Arial"/>
              </a:rPr>
              <a:t>The derivative of magnetic flux is</a:t>
            </a:r>
          </a:p>
          <a:p>
            <a:pPr>
              <a:lnSpc>
                <a:spcPct val="100000"/>
              </a:lnSpc>
            </a:pPr>
            <a:endParaRPr sz="1600" dirty="0">
              <a:latin typeface="Times New Roman"/>
              <a:cs typeface="Times New Roman"/>
            </a:endParaRPr>
          </a:p>
          <a:p>
            <a:pPr marL="793750" marR="1216025" indent="-48895">
              <a:lnSpc>
                <a:spcPct val="66400"/>
              </a:lnSpc>
              <a:spcBef>
                <a:spcPts val="1135"/>
              </a:spcBef>
              <a:tabLst>
                <a:tab pos="1310005" algn="l"/>
                <a:tab pos="2589530" algn="l"/>
                <a:tab pos="4249420" algn="l"/>
              </a:tabLst>
            </a:pPr>
            <a:r>
              <a:rPr sz="2550" i="1" spc="-7" baseline="35947" dirty="0">
                <a:latin typeface="Times New Roman"/>
                <a:cs typeface="Times New Roman"/>
              </a:rPr>
              <a:t>d</a:t>
            </a:r>
            <a:r>
              <a:rPr sz="2550" baseline="35947" dirty="0">
                <a:latin typeface="Symbol"/>
                <a:cs typeface="Symbol"/>
              </a:rPr>
              <a:t></a:t>
            </a:r>
            <a:r>
              <a:rPr sz="2550" spc="209" baseline="35947" dirty="0">
                <a:latin typeface="Times New Roman"/>
                <a:cs typeface="Times New Roman"/>
              </a:rPr>
              <a:t> </a:t>
            </a:r>
            <a:r>
              <a:rPr sz="1700" dirty="0">
                <a:latin typeface="Symbol"/>
                <a:cs typeface="Symbol"/>
              </a:rPr>
              <a:t></a:t>
            </a:r>
            <a:r>
              <a:rPr sz="1700" spc="110" dirty="0">
                <a:latin typeface="Times New Roman"/>
                <a:cs typeface="Times New Roman"/>
              </a:rPr>
              <a:t> </a:t>
            </a:r>
            <a:r>
              <a:rPr sz="2550" i="1" baseline="35947" dirty="0">
                <a:latin typeface="Times New Roman"/>
                <a:cs typeface="Times New Roman"/>
              </a:rPr>
              <a:t>dB</a:t>
            </a:r>
            <a:r>
              <a:rPr sz="2550" i="1" spc="165" baseline="35947" dirty="0">
                <a:latin typeface="Times New Roman"/>
                <a:cs typeface="Times New Roman"/>
              </a:rPr>
              <a:t> </a:t>
            </a:r>
            <a:r>
              <a:rPr sz="1700" i="1" dirty="0">
                <a:latin typeface="Times New Roman"/>
                <a:cs typeface="Times New Roman"/>
              </a:rPr>
              <a:t>A</a:t>
            </a:r>
            <a:r>
              <a:rPr sz="1700" i="1" spc="-270" dirty="0">
                <a:latin typeface="Times New Roman"/>
                <a:cs typeface="Times New Roman"/>
              </a:rPr>
              <a:t> </a:t>
            </a:r>
            <a:r>
              <a:rPr sz="1700" dirty="0">
                <a:latin typeface="Times New Roman"/>
                <a:cs typeface="Times New Roman"/>
              </a:rPr>
              <a:t>co</a:t>
            </a:r>
            <a:r>
              <a:rPr sz="1700" spc="65" dirty="0">
                <a:latin typeface="Times New Roman"/>
                <a:cs typeface="Times New Roman"/>
              </a:rPr>
              <a:t>s</a:t>
            </a:r>
            <a:r>
              <a:rPr sz="1800" i="1" spc="-60" dirty="0">
                <a:latin typeface="Symbol"/>
                <a:cs typeface="Symbol"/>
              </a:rPr>
              <a:t></a:t>
            </a:r>
            <a:r>
              <a:rPr sz="1800" i="1" spc="45" dirty="0">
                <a:latin typeface="Times New Roman"/>
                <a:cs typeface="Times New Roman"/>
              </a:rPr>
              <a:t> </a:t>
            </a:r>
            <a:r>
              <a:rPr sz="1700" dirty="0">
                <a:latin typeface="Symbol"/>
                <a:cs typeface="Symbol"/>
              </a:rPr>
              <a:t></a:t>
            </a:r>
            <a:r>
              <a:rPr sz="1700" spc="-60" dirty="0">
                <a:latin typeface="Times New Roman"/>
                <a:cs typeface="Times New Roman"/>
              </a:rPr>
              <a:t> </a:t>
            </a:r>
            <a:r>
              <a:rPr sz="1700" i="1" dirty="0">
                <a:latin typeface="Times New Roman"/>
                <a:cs typeface="Times New Roman"/>
              </a:rPr>
              <a:t>B</a:t>
            </a:r>
            <a:r>
              <a:rPr sz="1700" i="1" spc="-20" dirty="0">
                <a:latin typeface="Times New Roman"/>
                <a:cs typeface="Times New Roman"/>
              </a:rPr>
              <a:t> </a:t>
            </a:r>
            <a:r>
              <a:rPr sz="2550" i="1" baseline="35947" dirty="0">
                <a:latin typeface="Times New Roman"/>
                <a:cs typeface="Times New Roman"/>
              </a:rPr>
              <a:t>dA</a:t>
            </a:r>
            <a:r>
              <a:rPr sz="2550" i="1" spc="-195" baseline="35947" dirty="0">
                <a:latin typeface="Times New Roman"/>
                <a:cs typeface="Times New Roman"/>
              </a:rPr>
              <a:t> </a:t>
            </a:r>
            <a:r>
              <a:rPr sz="1700" dirty="0">
                <a:latin typeface="Times New Roman"/>
                <a:cs typeface="Times New Roman"/>
              </a:rPr>
              <a:t>co</a:t>
            </a:r>
            <a:r>
              <a:rPr sz="1700" spc="65" dirty="0">
                <a:latin typeface="Times New Roman"/>
                <a:cs typeface="Times New Roman"/>
              </a:rPr>
              <a:t>s</a:t>
            </a:r>
            <a:r>
              <a:rPr sz="1800" i="1" spc="-60" dirty="0">
                <a:latin typeface="Symbol"/>
                <a:cs typeface="Symbol"/>
              </a:rPr>
              <a:t></a:t>
            </a:r>
            <a:r>
              <a:rPr sz="1800" i="1" spc="45" dirty="0">
                <a:latin typeface="Times New Roman"/>
                <a:cs typeface="Times New Roman"/>
              </a:rPr>
              <a:t> </a:t>
            </a:r>
            <a:r>
              <a:rPr sz="1700" dirty="0">
                <a:latin typeface="Symbol"/>
                <a:cs typeface="Symbol"/>
              </a:rPr>
              <a:t></a:t>
            </a:r>
            <a:r>
              <a:rPr sz="1700" spc="-85" dirty="0">
                <a:latin typeface="Times New Roman"/>
                <a:cs typeface="Times New Roman"/>
              </a:rPr>
              <a:t> </a:t>
            </a:r>
            <a:r>
              <a:rPr sz="1700" i="1" dirty="0">
                <a:latin typeface="Times New Roman"/>
                <a:cs typeface="Times New Roman"/>
              </a:rPr>
              <a:t>B</a:t>
            </a:r>
            <a:r>
              <a:rPr sz="1700" i="1" spc="125" dirty="0">
                <a:latin typeface="Times New Roman"/>
                <a:cs typeface="Times New Roman"/>
              </a:rPr>
              <a:t>A</a:t>
            </a:r>
            <a:r>
              <a:rPr sz="1700" dirty="0">
                <a:latin typeface="Times New Roman"/>
                <a:cs typeface="Times New Roman"/>
              </a:rPr>
              <a:t>si</a:t>
            </a:r>
            <a:r>
              <a:rPr sz="1700" spc="140" dirty="0">
                <a:latin typeface="Times New Roman"/>
                <a:cs typeface="Times New Roman"/>
              </a:rPr>
              <a:t>n</a:t>
            </a:r>
            <a:r>
              <a:rPr sz="1800" i="1" spc="-60" dirty="0">
                <a:latin typeface="Symbol"/>
                <a:cs typeface="Symbol"/>
              </a:rPr>
              <a:t></a:t>
            </a:r>
            <a:r>
              <a:rPr sz="1800" i="1" spc="135" dirty="0">
                <a:latin typeface="Times New Roman"/>
                <a:cs typeface="Times New Roman"/>
              </a:rPr>
              <a:t> </a:t>
            </a:r>
            <a:r>
              <a:rPr sz="2550" i="1" spc="-7" baseline="35947" dirty="0">
                <a:latin typeface="Times New Roman"/>
                <a:cs typeface="Times New Roman"/>
              </a:rPr>
              <a:t>d</a:t>
            </a:r>
            <a:r>
              <a:rPr sz="2700" i="1" spc="-89" baseline="33950" dirty="0">
                <a:latin typeface="Symbol"/>
                <a:cs typeface="Symbol"/>
              </a:rPr>
              <a:t></a:t>
            </a:r>
            <a:r>
              <a:rPr sz="2700" i="1" spc="-44" baseline="33950" dirty="0">
                <a:latin typeface="Times New Roman"/>
                <a:cs typeface="Times New Roman"/>
              </a:rPr>
              <a:t> </a:t>
            </a:r>
            <a:r>
              <a:rPr sz="1700" i="1" dirty="0">
                <a:latin typeface="Times New Roman"/>
                <a:cs typeface="Times New Roman"/>
              </a:rPr>
              <a:t>dt	dt	dt	dt</a:t>
            </a:r>
            <a:endParaRPr sz="1700" dirty="0">
              <a:latin typeface="Times New Roman"/>
              <a:cs typeface="Times New Roman"/>
            </a:endParaRPr>
          </a:p>
        </p:txBody>
      </p:sp>
      <p:sp>
        <p:nvSpPr>
          <p:cNvPr id="14" name="object 14"/>
          <p:cNvSpPr/>
          <p:nvPr/>
        </p:nvSpPr>
        <p:spPr>
          <a:xfrm>
            <a:off x="26568" y="6603"/>
            <a:ext cx="7504430" cy="5340350"/>
          </a:xfrm>
          <a:custGeom>
            <a:avLst/>
            <a:gdLst/>
            <a:ahLst/>
            <a:cxnLst/>
            <a:rect l="l" t="t" r="r" b="b"/>
            <a:pathLst>
              <a:path w="7504430" h="5340350">
                <a:moveTo>
                  <a:pt x="0" y="0"/>
                </a:moveTo>
                <a:lnTo>
                  <a:pt x="7504366" y="0"/>
                </a:lnTo>
                <a:lnTo>
                  <a:pt x="7504366" y="5340223"/>
                </a:lnTo>
                <a:lnTo>
                  <a:pt x="0" y="5340223"/>
                </a:lnTo>
                <a:lnTo>
                  <a:pt x="0" y="0"/>
                </a:lnTo>
                <a:close/>
              </a:path>
            </a:pathLst>
          </a:custGeom>
          <a:ln w="3175">
            <a:solidFill>
              <a:srgbClr val="000000"/>
            </a:solidFill>
          </a:ln>
        </p:spPr>
        <p:txBody>
          <a:bodyPr wrap="square" lIns="0" tIns="0" rIns="0" bIns="0" rtlCol="0"/>
          <a:lstStyle/>
          <a:p>
            <a:endParaRPr/>
          </a:p>
        </p:txBody>
      </p:sp>
      <p:sp>
        <p:nvSpPr>
          <p:cNvPr id="15" name="object 15"/>
          <p:cNvSpPr txBox="1"/>
          <p:nvPr/>
        </p:nvSpPr>
        <p:spPr>
          <a:xfrm>
            <a:off x="6404212" y="9998684"/>
            <a:ext cx="161290" cy="147955"/>
          </a:xfrm>
          <a:prstGeom prst="rect">
            <a:avLst/>
          </a:prstGeom>
        </p:spPr>
        <p:txBody>
          <a:bodyPr vert="horz" wrap="square" lIns="0" tIns="0" rIns="0" bIns="0" rtlCol="0">
            <a:spAutoFit/>
          </a:bodyPr>
          <a:lstStyle/>
          <a:p>
            <a:pPr marL="12700">
              <a:lnSpc>
                <a:spcPct val="100000"/>
              </a:lnSpc>
            </a:pPr>
            <a:r>
              <a:rPr sz="950" dirty="0">
                <a:latin typeface="Arial"/>
                <a:cs typeface="Arial"/>
              </a:rPr>
              <a:t>10</a:t>
            </a:r>
            <a:endParaRPr sz="950">
              <a:latin typeface="Arial"/>
              <a:cs typeface="Arial"/>
            </a:endParaRPr>
          </a:p>
        </p:txBody>
      </p:sp>
      <p:sp>
        <p:nvSpPr>
          <p:cNvPr id="16" name="object 16"/>
          <p:cNvSpPr/>
          <p:nvPr/>
        </p:nvSpPr>
        <p:spPr>
          <a:xfrm>
            <a:off x="4105922" y="9508705"/>
            <a:ext cx="313055" cy="0"/>
          </a:xfrm>
          <a:custGeom>
            <a:avLst/>
            <a:gdLst/>
            <a:ahLst/>
            <a:cxnLst/>
            <a:rect l="l" t="t" r="r" b="b"/>
            <a:pathLst>
              <a:path w="313054">
                <a:moveTo>
                  <a:pt x="0" y="0"/>
                </a:moveTo>
                <a:lnTo>
                  <a:pt x="312788" y="0"/>
                </a:lnTo>
              </a:path>
            </a:pathLst>
          </a:custGeom>
          <a:ln w="9296">
            <a:solidFill>
              <a:srgbClr val="000000"/>
            </a:solidFill>
          </a:ln>
        </p:spPr>
        <p:txBody>
          <a:bodyPr wrap="square" lIns="0" tIns="0" rIns="0" bIns="0" rtlCol="0"/>
          <a:lstStyle/>
          <a:p>
            <a:endParaRPr/>
          </a:p>
        </p:txBody>
      </p:sp>
      <p:sp>
        <p:nvSpPr>
          <p:cNvPr id="17" name="object 17"/>
          <p:cNvSpPr txBox="1"/>
          <p:nvPr/>
        </p:nvSpPr>
        <p:spPr>
          <a:xfrm>
            <a:off x="997355" y="5999609"/>
            <a:ext cx="5530850" cy="1831271"/>
          </a:xfrm>
          <a:prstGeom prst="rect">
            <a:avLst/>
          </a:prstGeom>
        </p:spPr>
        <p:txBody>
          <a:bodyPr vert="horz" wrap="square" lIns="0" tIns="0" rIns="0" bIns="0" rtlCol="0">
            <a:spAutoFit/>
          </a:bodyPr>
          <a:lstStyle/>
          <a:p>
            <a:pPr marL="29845">
              <a:lnSpc>
                <a:spcPct val="100000"/>
              </a:lnSpc>
            </a:pPr>
            <a:r>
              <a:rPr sz="2200" spc="-5" dirty="0">
                <a:solidFill>
                  <a:srgbClr val="0000CC"/>
                </a:solidFill>
                <a:latin typeface="Arial"/>
                <a:cs typeface="Arial"/>
              </a:rPr>
              <a:t>Faraday’</a:t>
            </a:r>
            <a:r>
              <a:rPr sz="2200" dirty="0">
                <a:solidFill>
                  <a:srgbClr val="0000CC"/>
                </a:solidFill>
                <a:latin typeface="Arial"/>
                <a:cs typeface="Arial"/>
              </a:rPr>
              <a:t>s </a:t>
            </a:r>
            <a:r>
              <a:rPr sz="2200" spc="-5" dirty="0">
                <a:solidFill>
                  <a:srgbClr val="0000CC"/>
                </a:solidFill>
                <a:latin typeface="Arial"/>
                <a:cs typeface="Arial"/>
              </a:rPr>
              <a:t>Law</a:t>
            </a:r>
            <a:endParaRPr sz="2200" dirty="0">
              <a:latin typeface="Arial"/>
              <a:cs typeface="Arial"/>
            </a:endParaRPr>
          </a:p>
          <a:p>
            <a:pPr marL="12700">
              <a:lnSpc>
                <a:spcPct val="100000"/>
              </a:lnSpc>
              <a:spcBef>
                <a:spcPts val="855"/>
              </a:spcBef>
            </a:pPr>
            <a:r>
              <a:rPr sz="1650" dirty="0">
                <a:latin typeface="Arial"/>
                <a:cs typeface="Arial"/>
              </a:rPr>
              <a:t>The emf is always opposite to the sign of the change in flux</a:t>
            </a:r>
          </a:p>
          <a:p>
            <a:pPr marL="12700" marR="41275">
              <a:lnSpc>
                <a:spcPts val="1950"/>
              </a:lnSpc>
              <a:spcBef>
                <a:spcPts val="120"/>
              </a:spcBef>
            </a:pPr>
            <a:r>
              <a:rPr sz="1650" dirty="0">
                <a:latin typeface="Symbol"/>
                <a:cs typeface="Symbol"/>
              </a:rPr>
              <a:t></a:t>
            </a:r>
            <a:r>
              <a:rPr sz="1650" dirty="0">
                <a:latin typeface="Arial"/>
                <a:cs typeface="Arial"/>
              </a:rPr>
              <a:t>. This feature can be incorporated into Faraday’s law by including a negative sign.</a:t>
            </a:r>
          </a:p>
          <a:p>
            <a:pPr marL="12700" marR="26670">
              <a:lnSpc>
                <a:spcPct val="100000"/>
              </a:lnSpc>
              <a:spcBef>
                <a:spcPts val="735"/>
              </a:spcBef>
            </a:pPr>
            <a:r>
              <a:rPr sz="1650" dirty="0">
                <a:latin typeface="Arial"/>
                <a:cs typeface="Arial"/>
              </a:rPr>
              <a:t>The modern statement of Faraday’s law of electromagnetic induction is</a:t>
            </a:r>
          </a:p>
        </p:txBody>
      </p:sp>
      <p:sp>
        <p:nvSpPr>
          <p:cNvPr id="18" name="object 18"/>
          <p:cNvSpPr txBox="1"/>
          <p:nvPr/>
        </p:nvSpPr>
        <p:spPr>
          <a:xfrm>
            <a:off x="4158933" y="9546469"/>
            <a:ext cx="199390" cy="248920"/>
          </a:xfrm>
          <a:prstGeom prst="rect">
            <a:avLst/>
          </a:prstGeom>
        </p:spPr>
        <p:txBody>
          <a:bodyPr vert="horz" wrap="square" lIns="0" tIns="0" rIns="0" bIns="0" rtlCol="0">
            <a:spAutoFit/>
          </a:bodyPr>
          <a:lstStyle/>
          <a:p>
            <a:pPr marL="12700">
              <a:lnSpc>
                <a:spcPct val="100000"/>
              </a:lnSpc>
            </a:pPr>
            <a:r>
              <a:rPr sz="1750" i="1" dirty="0">
                <a:latin typeface="Times New Roman"/>
                <a:cs typeface="Times New Roman"/>
              </a:rPr>
              <a:t>dt</a:t>
            </a:r>
            <a:endParaRPr sz="1750">
              <a:latin typeface="Times New Roman"/>
              <a:cs typeface="Times New Roman"/>
            </a:endParaRPr>
          </a:p>
        </p:txBody>
      </p:sp>
      <p:sp>
        <p:nvSpPr>
          <p:cNvPr id="19" name="object 19"/>
          <p:cNvSpPr txBox="1"/>
          <p:nvPr/>
        </p:nvSpPr>
        <p:spPr>
          <a:xfrm>
            <a:off x="3082288" y="9227479"/>
            <a:ext cx="1333500" cy="393700"/>
          </a:xfrm>
          <a:prstGeom prst="rect">
            <a:avLst/>
          </a:prstGeom>
        </p:spPr>
        <p:txBody>
          <a:bodyPr vert="horz" wrap="square" lIns="0" tIns="0" rIns="0" bIns="0" rtlCol="0">
            <a:spAutoFit/>
          </a:bodyPr>
          <a:lstStyle/>
          <a:p>
            <a:pPr marL="12700">
              <a:lnSpc>
                <a:spcPct val="100000"/>
              </a:lnSpc>
              <a:tabLst>
                <a:tab pos="502920" algn="l"/>
              </a:tabLst>
            </a:pPr>
            <a:r>
              <a:rPr sz="1750" i="1" dirty="0">
                <a:latin typeface="Times New Roman"/>
                <a:cs typeface="Times New Roman"/>
              </a:rPr>
              <a:t>V	</a:t>
            </a:r>
            <a:r>
              <a:rPr sz="1750" dirty="0">
                <a:latin typeface="Symbol"/>
                <a:cs typeface="Symbol"/>
              </a:rPr>
              <a:t></a:t>
            </a:r>
            <a:r>
              <a:rPr sz="1750" spc="-25" dirty="0">
                <a:latin typeface="Times New Roman"/>
                <a:cs typeface="Times New Roman"/>
              </a:rPr>
              <a:t> </a:t>
            </a:r>
            <a:r>
              <a:rPr sz="1750" spc="130" dirty="0">
                <a:latin typeface="Symbol"/>
                <a:cs typeface="Symbol"/>
              </a:rPr>
              <a:t></a:t>
            </a:r>
            <a:r>
              <a:rPr sz="1750" i="1" dirty="0">
                <a:latin typeface="Times New Roman"/>
                <a:cs typeface="Times New Roman"/>
              </a:rPr>
              <a:t>N</a:t>
            </a:r>
            <a:r>
              <a:rPr sz="1750" i="1" spc="130" dirty="0">
                <a:latin typeface="Times New Roman"/>
                <a:cs typeface="Times New Roman"/>
              </a:rPr>
              <a:t> </a:t>
            </a:r>
            <a:r>
              <a:rPr sz="2625" i="1" spc="-7" baseline="34920" dirty="0">
                <a:latin typeface="Times New Roman"/>
                <a:cs typeface="Times New Roman"/>
              </a:rPr>
              <a:t>d</a:t>
            </a:r>
            <a:r>
              <a:rPr sz="2625" baseline="34920" dirty="0">
                <a:latin typeface="Symbol"/>
                <a:cs typeface="Symbol"/>
              </a:rPr>
              <a:t></a:t>
            </a:r>
            <a:endParaRPr sz="2625" baseline="34920">
              <a:latin typeface="Symbol"/>
              <a:cs typeface="Symbol"/>
            </a:endParaRPr>
          </a:p>
        </p:txBody>
      </p:sp>
      <p:sp>
        <p:nvSpPr>
          <p:cNvPr id="20" name="object 20"/>
          <p:cNvSpPr txBox="1"/>
          <p:nvPr/>
        </p:nvSpPr>
        <p:spPr>
          <a:xfrm>
            <a:off x="3218450" y="9502575"/>
            <a:ext cx="293370" cy="156210"/>
          </a:xfrm>
          <a:prstGeom prst="rect">
            <a:avLst/>
          </a:prstGeom>
        </p:spPr>
        <p:txBody>
          <a:bodyPr vert="horz" wrap="square" lIns="0" tIns="0" rIns="0" bIns="0" rtlCol="0">
            <a:spAutoFit/>
          </a:bodyPr>
          <a:lstStyle/>
          <a:p>
            <a:pPr marL="12700">
              <a:lnSpc>
                <a:spcPct val="100000"/>
              </a:lnSpc>
            </a:pPr>
            <a:r>
              <a:rPr sz="1000" i="1" spc="10" dirty="0">
                <a:latin typeface="Times New Roman"/>
                <a:cs typeface="Times New Roman"/>
              </a:rPr>
              <a:t>EMF</a:t>
            </a:r>
            <a:endParaRPr sz="1000">
              <a:latin typeface="Times New Roman"/>
              <a:cs typeface="Times New Roman"/>
            </a:endParaRPr>
          </a:p>
        </p:txBody>
      </p:sp>
      <p:sp>
        <p:nvSpPr>
          <p:cNvPr id="21" name="object 21"/>
          <p:cNvSpPr txBox="1"/>
          <p:nvPr/>
        </p:nvSpPr>
        <p:spPr>
          <a:xfrm>
            <a:off x="1046771" y="8616443"/>
            <a:ext cx="5520690" cy="487680"/>
          </a:xfrm>
          <a:prstGeom prst="rect">
            <a:avLst/>
          </a:prstGeom>
        </p:spPr>
        <p:txBody>
          <a:bodyPr vert="horz" wrap="square" lIns="0" tIns="0" rIns="0" bIns="0" rtlCol="0">
            <a:spAutoFit/>
          </a:bodyPr>
          <a:lstStyle/>
          <a:p>
            <a:pPr marL="12700" marR="5080">
              <a:lnSpc>
                <a:spcPct val="100000"/>
              </a:lnSpc>
            </a:pPr>
            <a:r>
              <a:rPr sz="1650" dirty="0">
                <a:latin typeface="Arial"/>
                <a:cs typeface="Arial"/>
              </a:rPr>
              <a:t>Suppose that the loop is replaced by a coil with</a:t>
            </a:r>
            <a:r>
              <a:rPr sz="1650" spc="20" dirty="0">
                <a:latin typeface="Arial"/>
                <a:cs typeface="Arial"/>
              </a:rPr>
              <a:t> </a:t>
            </a:r>
            <a:r>
              <a:rPr sz="1650" i="1" dirty="0">
                <a:latin typeface="Arial"/>
                <a:cs typeface="Arial"/>
              </a:rPr>
              <a:t>N </a:t>
            </a:r>
            <a:r>
              <a:rPr sz="1650" spc="-5" dirty="0">
                <a:latin typeface="Arial"/>
                <a:cs typeface="Arial"/>
              </a:rPr>
              <a:t>turn</a:t>
            </a:r>
            <a:r>
              <a:rPr sz="1650" dirty="0">
                <a:latin typeface="Arial"/>
                <a:cs typeface="Arial"/>
              </a:rPr>
              <a:t>. </a:t>
            </a:r>
            <a:r>
              <a:rPr sz="1650" spc="-5" dirty="0">
                <a:latin typeface="Arial"/>
                <a:cs typeface="Arial"/>
              </a:rPr>
              <a:t>The </a:t>
            </a:r>
            <a:r>
              <a:rPr sz="1650" dirty="0">
                <a:latin typeface="Arial"/>
                <a:cs typeface="Arial"/>
              </a:rPr>
              <a:t>net emf induced in a coil with</a:t>
            </a:r>
            <a:r>
              <a:rPr sz="1650" spc="10" dirty="0">
                <a:latin typeface="Arial"/>
                <a:cs typeface="Arial"/>
              </a:rPr>
              <a:t> </a:t>
            </a:r>
            <a:r>
              <a:rPr sz="1650" i="1" dirty="0">
                <a:latin typeface="Arial"/>
                <a:cs typeface="Arial"/>
              </a:rPr>
              <a:t>N </a:t>
            </a:r>
            <a:r>
              <a:rPr sz="1650" dirty="0">
                <a:latin typeface="Arial"/>
                <a:cs typeface="Arial"/>
              </a:rPr>
              <a:t>turns is</a:t>
            </a:r>
            <a:endParaRPr sz="1650">
              <a:latin typeface="Arial"/>
              <a:cs typeface="Arial"/>
            </a:endParaRPr>
          </a:p>
        </p:txBody>
      </p:sp>
      <p:sp>
        <p:nvSpPr>
          <p:cNvPr id="22" name="object 22"/>
          <p:cNvSpPr/>
          <p:nvPr/>
        </p:nvSpPr>
        <p:spPr>
          <a:xfrm>
            <a:off x="3952417" y="8129790"/>
            <a:ext cx="327025" cy="0"/>
          </a:xfrm>
          <a:custGeom>
            <a:avLst/>
            <a:gdLst/>
            <a:ahLst/>
            <a:cxnLst/>
            <a:rect l="l" t="t" r="r" b="b"/>
            <a:pathLst>
              <a:path w="327025">
                <a:moveTo>
                  <a:pt x="0" y="0"/>
                </a:moveTo>
                <a:lnTo>
                  <a:pt x="326453" y="0"/>
                </a:lnTo>
              </a:path>
            </a:pathLst>
          </a:custGeom>
          <a:ln w="9690">
            <a:solidFill>
              <a:srgbClr val="000000"/>
            </a:solidFill>
          </a:ln>
        </p:spPr>
        <p:txBody>
          <a:bodyPr wrap="square" lIns="0" tIns="0" rIns="0" bIns="0" rtlCol="0"/>
          <a:lstStyle/>
          <a:p>
            <a:endParaRPr/>
          </a:p>
        </p:txBody>
      </p:sp>
      <p:sp>
        <p:nvSpPr>
          <p:cNvPr id="23" name="object 23"/>
          <p:cNvSpPr txBox="1"/>
          <p:nvPr/>
        </p:nvSpPr>
        <p:spPr>
          <a:xfrm>
            <a:off x="4008056" y="8170007"/>
            <a:ext cx="207010" cy="258445"/>
          </a:xfrm>
          <a:prstGeom prst="rect">
            <a:avLst/>
          </a:prstGeom>
        </p:spPr>
        <p:txBody>
          <a:bodyPr vert="horz" wrap="square" lIns="0" tIns="0" rIns="0" bIns="0" rtlCol="0">
            <a:spAutoFit/>
          </a:bodyPr>
          <a:lstStyle/>
          <a:p>
            <a:pPr marL="12700">
              <a:lnSpc>
                <a:spcPct val="100000"/>
              </a:lnSpc>
            </a:pPr>
            <a:r>
              <a:rPr sz="1800" i="1" spc="5" dirty="0">
                <a:latin typeface="Times New Roman"/>
                <a:cs typeface="Times New Roman"/>
              </a:rPr>
              <a:t>dt</a:t>
            </a:r>
            <a:endParaRPr sz="1800">
              <a:latin typeface="Times New Roman"/>
              <a:cs typeface="Times New Roman"/>
            </a:endParaRPr>
          </a:p>
        </p:txBody>
      </p:sp>
      <p:sp>
        <p:nvSpPr>
          <p:cNvPr id="24" name="object 24"/>
          <p:cNvSpPr txBox="1"/>
          <p:nvPr/>
        </p:nvSpPr>
        <p:spPr>
          <a:xfrm>
            <a:off x="3594335" y="7837724"/>
            <a:ext cx="680720" cy="405130"/>
          </a:xfrm>
          <a:prstGeom prst="rect">
            <a:avLst/>
          </a:prstGeom>
        </p:spPr>
        <p:txBody>
          <a:bodyPr vert="horz" wrap="square" lIns="0" tIns="0" rIns="0" bIns="0" rtlCol="0">
            <a:spAutoFit/>
          </a:bodyPr>
          <a:lstStyle/>
          <a:p>
            <a:pPr marL="12700">
              <a:lnSpc>
                <a:spcPct val="100000"/>
              </a:lnSpc>
            </a:pPr>
            <a:r>
              <a:rPr sz="2700" spc="7" baseline="-35493" dirty="0">
                <a:latin typeface="Symbol"/>
                <a:cs typeface="Symbol"/>
              </a:rPr>
              <a:t></a:t>
            </a:r>
            <a:r>
              <a:rPr sz="2700" spc="-37" baseline="-35493" dirty="0">
                <a:latin typeface="Times New Roman"/>
                <a:cs typeface="Times New Roman"/>
              </a:rPr>
              <a:t> </a:t>
            </a:r>
            <a:r>
              <a:rPr sz="2700" spc="7" baseline="-35493" dirty="0">
                <a:latin typeface="Symbol"/>
                <a:cs typeface="Symbol"/>
              </a:rPr>
              <a:t></a:t>
            </a:r>
            <a:r>
              <a:rPr sz="2700" spc="-67" baseline="-35493" dirty="0">
                <a:latin typeface="Times New Roman"/>
                <a:cs typeface="Times New Roman"/>
              </a:rPr>
              <a:t> </a:t>
            </a:r>
            <a:r>
              <a:rPr sz="1800" i="1" dirty="0">
                <a:latin typeface="Times New Roman"/>
                <a:cs typeface="Times New Roman"/>
              </a:rPr>
              <a:t>d</a:t>
            </a:r>
            <a:r>
              <a:rPr sz="1800" spc="10" dirty="0">
                <a:latin typeface="Symbol"/>
                <a:cs typeface="Symbol"/>
              </a:rPr>
              <a:t></a:t>
            </a:r>
            <a:endParaRPr sz="1800">
              <a:latin typeface="Symbol"/>
              <a:cs typeface="Symbol"/>
            </a:endParaRPr>
          </a:p>
        </p:txBody>
      </p:sp>
      <p:sp>
        <p:nvSpPr>
          <p:cNvPr id="25" name="object 25"/>
          <p:cNvSpPr txBox="1"/>
          <p:nvPr/>
        </p:nvSpPr>
        <p:spPr>
          <a:xfrm>
            <a:off x="3082816" y="7988097"/>
            <a:ext cx="167640" cy="258445"/>
          </a:xfrm>
          <a:prstGeom prst="rect">
            <a:avLst/>
          </a:prstGeom>
        </p:spPr>
        <p:txBody>
          <a:bodyPr vert="horz" wrap="square" lIns="0" tIns="0" rIns="0" bIns="0" rtlCol="0">
            <a:spAutoFit/>
          </a:bodyPr>
          <a:lstStyle/>
          <a:p>
            <a:pPr marL="12700">
              <a:lnSpc>
                <a:spcPct val="100000"/>
              </a:lnSpc>
            </a:pPr>
            <a:r>
              <a:rPr sz="1800" i="1" spc="10" dirty="0">
                <a:latin typeface="Times New Roman"/>
                <a:cs typeface="Times New Roman"/>
              </a:rPr>
              <a:t>V</a:t>
            </a:r>
            <a:endParaRPr sz="1800">
              <a:latin typeface="Times New Roman"/>
              <a:cs typeface="Times New Roman"/>
            </a:endParaRPr>
          </a:p>
        </p:txBody>
      </p:sp>
      <p:sp>
        <p:nvSpPr>
          <p:cNvPr id="26" name="object 26"/>
          <p:cNvSpPr txBox="1"/>
          <p:nvPr/>
        </p:nvSpPr>
        <p:spPr>
          <a:xfrm>
            <a:off x="3224758" y="8124520"/>
            <a:ext cx="304800" cy="161290"/>
          </a:xfrm>
          <a:prstGeom prst="rect">
            <a:avLst/>
          </a:prstGeom>
        </p:spPr>
        <p:txBody>
          <a:bodyPr vert="horz" wrap="square" lIns="0" tIns="0" rIns="0" bIns="0" rtlCol="0">
            <a:spAutoFit/>
          </a:bodyPr>
          <a:lstStyle/>
          <a:p>
            <a:pPr marL="12700">
              <a:lnSpc>
                <a:spcPct val="100000"/>
              </a:lnSpc>
            </a:pPr>
            <a:r>
              <a:rPr sz="1050" i="1" spc="5" dirty="0">
                <a:latin typeface="Times New Roman"/>
                <a:cs typeface="Times New Roman"/>
              </a:rPr>
              <a:t>EMF</a:t>
            </a:r>
            <a:endParaRPr sz="1050">
              <a:latin typeface="Times New Roman"/>
              <a:cs typeface="Times New Roman"/>
            </a:endParaRPr>
          </a:p>
        </p:txBody>
      </p:sp>
      <p:sp>
        <p:nvSpPr>
          <p:cNvPr id="27" name="object 27"/>
          <p:cNvSpPr/>
          <p:nvPr/>
        </p:nvSpPr>
        <p:spPr>
          <a:xfrm>
            <a:off x="26568" y="5346827"/>
            <a:ext cx="7504430" cy="5340350"/>
          </a:xfrm>
          <a:custGeom>
            <a:avLst/>
            <a:gdLst/>
            <a:ahLst/>
            <a:cxnLst/>
            <a:rect l="l" t="t" r="r" b="b"/>
            <a:pathLst>
              <a:path w="7504430" h="5340350">
                <a:moveTo>
                  <a:pt x="0" y="0"/>
                </a:moveTo>
                <a:lnTo>
                  <a:pt x="7504366" y="0"/>
                </a:lnTo>
                <a:lnTo>
                  <a:pt x="7504366" y="5340223"/>
                </a:lnTo>
                <a:lnTo>
                  <a:pt x="0" y="5340223"/>
                </a:lnTo>
                <a:lnTo>
                  <a:pt x="0" y="0"/>
                </a:lnTo>
                <a:close/>
              </a:path>
            </a:pathLst>
          </a:custGeom>
          <a:ln w="3175">
            <a:solidFill>
              <a:srgbClr val="000000"/>
            </a:solidFill>
          </a:ln>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404212" y="4658460"/>
            <a:ext cx="161290" cy="147955"/>
          </a:xfrm>
          <a:prstGeom prst="rect">
            <a:avLst/>
          </a:prstGeom>
        </p:spPr>
        <p:txBody>
          <a:bodyPr vert="horz" wrap="square" lIns="0" tIns="0" rIns="0" bIns="0" rtlCol="0">
            <a:spAutoFit/>
          </a:bodyPr>
          <a:lstStyle/>
          <a:p>
            <a:pPr marL="12700">
              <a:lnSpc>
                <a:spcPct val="100000"/>
              </a:lnSpc>
            </a:pPr>
            <a:r>
              <a:rPr sz="950" dirty="0">
                <a:latin typeface="Arial"/>
                <a:cs typeface="Arial"/>
              </a:rPr>
              <a:t>11</a:t>
            </a:r>
            <a:endParaRPr sz="950">
              <a:latin typeface="Arial"/>
              <a:cs typeface="Arial"/>
            </a:endParaRPr>
          </a:p>
        </p:txBody>
      </p:sp>
      <p:sp>
        <p:nvSpPr>
          <p:cNvPr id="3" name="object 3"/>
          <p:cNvSpPr txBox="1"/>
          <p:nvPr/>
        </p:nvSpPr>
        <p:spPr>
          <a:xfrm>
            <a:off x="997354" y="659386"/>
            <a:ext cx="6209895" cy="3300904"/>
          </a:xfrm>
          <a:prstGeom prst="rect">
            <a:avLst/>
          </a:prstGeom>
        </p:spPr>
        <p:txBody>
          <a:bodyPr vert="horz" wrap="square" lIns="0" tIns="0" rIns="0" bIns="0" rtlCol="0">
            <a:spAutoFit/>
          </a:bodyPr>
          <a:lstStyle/>
          <a:p>
            <a:pPr algn="just">
              <a:lnSpc>
                <a:spcPct val="100000"/>
              </a:lnSpc>
            </a:pPr>
            <a:r>
              <a:rPr sz="2200" spc="-5" dirty="0" smtClean="0">
                <a:solidFill>
                  <a:srgbClr val="0000CC"/>
                </a:solidFill>
                <a:latin typeface="Arial"/>
                <a:cs typeface="Arial"/>
              </a:rPr>
              <a:t>Ampere’</a:t>
            </a:r>
            <a:r>
              <a:rPr sz="2200" dirty="0" smtClean="0">
                <a:solidFill>
                  <a:srgbClr val="0000CC"/>
                </a:solidFill>
                <a:latin typeface="Arial"/>
                <a:cs typeface="Arial"/>
              </a:rPr>
              <a:t>s </a:t>
            </a:r>
            <a:r>
              <a:rPr sz="2200" spc="-5" dirty="0">
                <a:solidFill>
                  <a:srgbClr val="0000CC"/>
                </a:solidFill>
                <a:latin typeface="Arial"/>
                <a:cs typeface="Arial"/>
              </a:rPr>
              <a:t>Law</a:t>
            </a:r>
            <a:endParaRPr sz="2200" dirty="0">
              <a:latin typeface="Arial"/>
              <a:cs typeface="Arial"/>
            </a:endParaRPr>
          </a:p>
          <a:p>
            <a:pPr marL="12700" marR="598805" algn="just">
              <a:lnSpc>
                <a:spcPct val="100000"/>
              </a:lnSpc>
              <a:spcBef>
                <a:spcPts val="855"/>
              </a:spcBef>
            </a:pPr>
            <a:r>
              <a:rPr sz="1650" dirty="0">
                <a:latin typeface="Arial"/>
                <a:cs typeface="Arial"/>
              </a:rPr>
              <a:t>Ampere had several objections</a:t>
            </a:r>
            <a:r>
              <a:rPr sz="1650" spc="5" dirty="0">
                <a:latin typeface="Arial"/>
                <a:cs typeface="Arial"/>
              </a:rPr>
              <a:t> </a:t>
            </a:r>
            <a:r>
              <a:rPr sz="1650" spc="-5" dirty="0">
                <a:latin typeface="Arial"/>
                <a:cs typeface="Arial"/>
              </a:rPr>
              <a:t>t</a:t>
            </a:r>
            <a:r>
              <a:rPr sz="1650" dirty="0">
                <a:latin typeface="Arial"/>
                <a:cs typeface="Arial"/>
              </a:rPr>
              <a:t>o </a:t>
            </a:r>
            <a:r>
              <a:rPr sz="1650" spc="-5" dirty="0">
                <a:latin typeface="Arial"/>
                <a:cs typeface="Arial"/>
              </a:rPr>
              <a:t>th</a:t>
            </a:r>
            <a:r>
              <a:rPr sz="1650" dirty="0">
                <a:latin typeface="Arial"/>
                <a:cs typeface="Arial"/>
              </a:rPr>
              <a:t>e </a:t>
            </a:r>
            <a:r>
              <a:rPr sz="1650" spc="-5" dirty="0">
                <a:latin typeface="Arial"/>
                <a:cs typeface="Arial"/>
              </a:rPr>
              <a:t>wor</a:t>
            </a:r>
            <a:r>
              <a:rPr sz="1650" dirty="0">
                <a:latin typeface="Arial"/>
                <a:cs typeface="Arial"/>
              </a:rPr>
              <a:t>k </a:t>
            </a:r>
            <a:r>
              <a:rPr sz="1650" spc="-5" dirty="0">
                <a:latin typeface="Arial"/>
                <a:cs typeface="Arial"/>
              </a:rPr>
              <a:t>o</a:t>
            </a:r>
            <a:r>
              <a:rPr sz="1650" dirty="0">
                <a:latin typeface="Arial"/>
                <a:cs typeface="Arial"/>
              </a:rPr>
              <a:t>f </a:t>
            </a:r>
            <a:r>
              <a:rPr sz="1650" spc="-5" dirty="0" err="1">
                <a:latin typeface="Arial"/>
                <a:cs typeface="Arial"/>
              </a:rPr>
              <a:t>Bio</a:t>
            </a:r>
            <a:r>
              <a:rPr sz="1650" dirty="0" err="1">
                <a:latin typeface="Arial"/>
                <a:cs typeface="Arial"/>
              </a:rPr>
              <a:t>t</a:t>
            </a:r>
            <a:r>
              <a:rPr sz="1650" dirty="0">
                <a:latin typeface="Arial"/>
                <a:cs typeface="Arial"/>
              </a:rPr>
              <a:t> </a:t>
            </a:r>
            <a:r>
              <a:rPr sz="1650" spc="-5" dirty="0" smtClean="0">
                <a:latin typeface="Arial"/>
                <a:cs typeface="Arial"/>
              </a:rPr>
              <a:t>and</a:t>
            </a:r>
            <a:r>
              <a:rPr lang="en-US" sz="1650" spc="-5" dirty="0" smtClean="0">
                <a:latin typeface="Arial"/>
                <a:cs typeface="Arial"/>
              </a:rPr>
              <a:t> </a:t>
            </a:r>
            <a:r>
              <a:rPr sz="1650" dirty="0" err="1" smtClean="0">
                <a:latin typeface="Arial"/>
                <a:cs typeface="Arial"/>
              </a:rPr>
              <a:t>Sarvart</a:t>
            </a:r>
            <a:r>
              <a:rPr sz="1650" dirty="0">
                <a:latin typeface="Arial"/>
                <a:cs typeface="Arial"/>
              </a:rPr>
              <a:t>. For example, accuracy and assumption.</a:t>
            </a:r>
          </a:p>
          <a:p>
            <a:pPr marL="12700" marR="295910" algn="just">
              <a:lnSpc>
                <a:spcPct val="100000"/>
              </a:lnSpc>
              <a:spcBef>
                <a:spcPts val="795"/>
              </a:spcBef>
            </a:pPr>
            <a:r>
              <a:rPr sz="1650" dirty="0">
                <a:latin typeface="Arial"/>
                <a:cs typeface="Arial"/>
              </a:rPr>
              <a:t>He pursued his own line of experimental and theoretical research and obtained a different relation, now called Ampere’s law, between a current and the magnetic field it produces.</a:t>
            </a:r>
          </a:p>
          <a:p>
            <a:pPr marL="12700" marR="5080" algn="just">
              <a:lnSpc>
                <a:spcPct val="100000"/>
              </a:lnSpc>
              <a:spcBef>
                <a:spcPts val="795"/>
              </a:spcBef>
            </a:pPr>
            <a:r>
              <a:rPr sz="1650" dirty="0">
                <a:latin typeface="Arial"/>
                <a:cs typeface="Arial"/>
              </a:rPr>
              <a:t>Although Ampere’s law can be derived from the Biot-Sarvart expression for d</a:t>
            </a:r>
            <a:r>
              <a:rPr sz="1650" b="1" dirty="0">
                <a:latin typeface="Arial"/>
                <a:cs typeface="Arial"/>
              </a:rPr>
              <a:t>B</a:t>
            </a:r>
            <a:r>
              <a:rPr sz="1650" dirty="0">
                <a:latin typeface="Arial"/>
                <a:cs typeface="Arial"/>
              </a:rPr>
              <a:t>, we will not do so. Instead, we can make it plausible by considering the field due to an infinite straight wire.</a:t>
            </a:r>
          </a:p>
          <a:p>
            <a:pPr marL="12700" marR="565785" algn="just">
              <a:lnSpc>
                <a:spcPct val="100000"/>
              </a:lnSpc>
              <a:spcBef>
                <a:spcPts val="795"/>
              </a:spcBef>
            </a:pPr>
            <a:r>
              <a:rPr sz="1650" dirty="0">
                <a:latin typeface="Arial"/>
                <a:cs typeface="Arial"/>
              </a:rPr>
              <a:t>We know that the field lines are concentric circles for a infinite long, straight current-carrying wire.</a:t>
            </a:r>
          </a:p>
        </p:txBody>
      </p:sp>
      <p:sp>
        <p:nvSpPr>
          <p:cNvPr id="4" name="object 4"/>
          <p:cNvSpPr txBox="1"/>
          <p:nvPr/>
        </p:nvSpPr>
        <p:spPr>
          <a:xfrm>
            <a:off x="2971372" y="4517862"/>
            <a:ext cx="988060" cy="277495"/>
          </a:xfrm>
          <a:prstGeom prst="rect">
            <a:avLst/>
          </a:prstGeom>
        </p:spPr>
        <p:txBody>
          <a:bodyPr vert="horz" wrap="square" lIns="0" tIns="0" rIns="0" bIns="0" rtlCol="0">
            <a:spAutoFit/>
          </a:bodyPr>
          <a:lstStyle/>
          <a:p>
            <a:pPr marL="12700">
              <a:lnSpc>
                <a:spcPct val="100000"/>
              </a:lnSpc>
            </a:pPr>
            <a:r>
              <a:rPr sz="1650" dirty="0">
                <a:latin typeface="Arial"/>
                <a:cs typeface="Arial"/>
              </a:rPr>
              <a:t>B(</a:t>
            </a:r>
            <a:r>
              <a:rPr sz="1650" spc="-5" dirty="0">
                <a:latin typeface="Arial"/>
                <a:cs typeface="Arial"/>
              </a:rPr>
              <a:t>2</a:t>
            </a:r>
            <a:r>
              <a:rPr sz="1650" dirty="0">
                <a:latin typeface="Symbol"/>
                <a:cs typeface="Symbol"/>
              </a:rPr>
              <a:t></a:t>
            </a:r>
            <a:r>
              <a:rPr sz="1650" spc="-5" dirty="0">
                <a:latin typeface="Arial"/>
                <a:cs typeface="Arial"/>
              </a:rPr>
              <a:t>r)</a:t>
            </a:r>
            <a:r>
              <a:rPr sz="1650" dirty="0">
                <a:latin typeface="Arial"/>
                <a:cs typeface="Arial"/>
              </a:rPr>
              <a:t>=</a:t>
            </a:r>
            <a:r>
              <a:rPr sz="1650" spc="-5" dirty="0">
                <a:latin typeface="Symbol"/>
                <a:cs typeface="Symbol"/>
              </a:rPr>
              <a:t></a:t>
            </a:r>
            <a:r>
              <a:rPr sz="1650" spc="-7" baseline="-20202" dirty="0">
                <a:latin typeface="Arial"/>
                <a:cs typeface="Arial"/>
              </a:rPr>
              <a:t>0</a:t>
            </a:r>
            <a:r>
              <a:rPr sz="1650" dirty="0">
                <a:latin typeface="Arial"/>
                <a:cs typeface="Arial"/>
              </a:rPr>
              <a:t>I</a:t>
            </a:r>
            <a:endParaRPr sz="1650">
              <a:latin typeface="Arial"/>
              <a:cs typeface="Arial"/>
            </a:endParaRPr>
          </a:p>
        </p:txBody>
      </p:sp>
      <p:sp>
        <p:nvSpPr>
          <p:cNvPr id="5" name="object 5"/>
          <p:cNvSpPr/>
          <p:nvPr/>
        </p:nvSpPr>
        <p:spPr>
          <a:xfrm>
            <a:off x="26568" y="6603"/>
            <a:ext cx="7504430" cy="5340350"/>
          </a:xfrm>
          <a:custGeom>
            <a:avLst/>
            <a:gdLst/>
            <a:ahLst/>
            <a:cxnLst/>
            <a:rect l="l" t="t" r="r" b="b"/>
            <a:pathLst>
              <a:path w="7504430" h="5340350">
                <a:moveTo>
                  <a:pt x="0" y="0"/>
                </a:moveTo>
                <a:lnTo>
                  <a:pt x="7504366" y="0"/>
                </a:lnTo>
                <a:lnTo>
                  <a:pt x="7504366" y="5340223"/>
                </a:lnTo>
                <a:lnTo>
                  <a:pt x="0" y="5340223"/>
                </a:lnTo>
                <a:lnTo>
                  <a:pt x="0" y="0"/>
                </a:lnTo>
                <a:close/>
              </a:path>
            </a:pathLst>
          </a:custGeom>
          <a:ln w="3175">
            <a:solidFill>
              <a:srgbClr val="000000"/>
            </a:solidFill>
          </a:ln>
        </p:spPr>
        <p:txBody>
          <a:bodyPr wrap="square" lIns="0" tIns="0" rIns="0" bIns="0" rtlCol="0"/>
          <a:lstStyle/>
          <a:p>
            <a:endParaRPr/>
          </a:p>
        </p:txBody>
      </p:sp>
      <p:sp>
        <p:nvSpPr>
          <p:cNvPr id="6" name="object 6"/>
          <p:cNvSpPr txBox="1"/>
          <p:nvPr/>
        </p:nvSpPr>
        <p:spPr>
          <a:xfrm>
            <a:off x="6404212" y="9998684"/>
            <a:ext cx="161290" cy="147955"/>
          </a:xfrm>
          <a:prstGeom prst="rect">
            <a:avLst/>
          </a:prstGeom>
        </p:spPr>
        <p:txBody>
          <a:bodyPr vert="horz" wrap="square" lIns="0" tIns="0" rIns="0" bIns="0" rtlCol="0">
            <a:spAutoFit/>
          </a:bodyPr>
          <a:lstStyle/>
          <a:p>
            <a:pPr marL="12700">
              <a:lnSpc>
                <a:spcPct val="100000"/>
              </a:lnSpc>
            </a:pPr>
            <a:r>
              <a:rPr sz="950" dirty="0">
                <a:latin typeface="Arial"/>
                <a:cs typeface="Arial"/>
              </a:rPr>
              <a:t>12</a:t>
            </a:r>
            <a:endParaRPr sz="950">
              <a:latin typeface="Arial"/>
              <a:cs typeface="Arial"/>
            </a:endParaRPr>
          </a:p>
        </p:txBody>
      </p:sp>
      <p:sp>
        <p:nvSpPr>
          <p:cNvPr id="7" name="object 7"/>
          <p:cNvSpPr txBox="1"/>
          <p:nvPr/>
        </p:nvSpPr>
        <p:spPr>
          <a:xfrm>
            <a:off x="997352" y="5999609"/>
            <a:ext cx="5615305" cy="2080057"/>
          </a:xfrm>
          <a:prstGeom prst="rect">
            <a:avLst/>
          </a:prstGeom>
        </p:spPr>
        <p:txBody>
          <a:bodyPr vert="horz" wrap="square" lIns="0" tIns="0" rIns="0" bIns="0" rtlCol="0">
            <a:spAutoFit/>
          </a:bodyPr>
          <a:lstStyle/>
          <a:p>
            <a:pPr>
              <a:lnSpc>
                <a:spcPct val="100000"/>
              </a:lnSpc>
            </a:pPr>
            <a:r>
              <a:rPr sz="2200" spc="-5" dirty="0" smtClean="0">
                <a:solidFill>
                  <a:srgbClr val="0000CC"/>
                </a:solidFill>
                <a:latin typeface="Arial"/>
                <a:cs typeface="Arial"/>
              </a:rPr>
              <a:t>Ampere’</a:t>
            </a:r>
            <a:r>
              <a:rPr sz="2200" dirty="0" smtClean="0">
                <a:solidFill>
                  <a:srgbClr val="0000CC"/>
                </a:solidFill>
                <a:latin typeface="Arial"/>
                <a:cs typeface="Arial"/>
              </a:rPr>
              <a:t>s </a:t>
            </a:r>
            <a:r>
              <a:rPr sz="2200" spc="-5" dirty="0">
                <a:solidFill>
                  <a:srgbClr val="0000CC"/>
                </a:solidFill>
                <a:latin typeface="Arial"/>
                <a:cs typeface="Arial"/>
              </a:rPr>
              <a:t>La</a:t>
            </a:r>
            <a:r>
              <a:rPr sz="2200" dirty="0">
                <a:solidFill>
                  <a:srgbClr val="0000CC"/>
                </a:solidFill>
                <a:latin typeface="Arial"/>
                <a:cs typeface="Arial"/>
              </a:rPr>
              <a:t>w </a:t>
            </a:r>
            <a:r>
              <a:rPr sz="2200" spc="-5" dirty="0">
                <a:solidFill>
                  <a:srgbClr val="0000CC"/>
                </a:solidFill>
                <a:latin typeface="Arial"/>
                <a:cs typeface="Arial"/>
              </a:rPr>
              <a:t>(II)</a:t>
            </a:r>
            <a:endParaRPr sz="2200" dirty="0">
              <a:latin typeface="Arial"/>
              <a:cs typeface="Arial"/>
            </a:endParaRPr>
          </a:p>
          <a:p>
            <a:pPr marL="12700" marR="31750">
              <a:lnSpc>
                <a:spcPct val="99700"/>
              </a:lnSpc>
              <a:spcBef>
                <a:spcPts val="890"/>
              </a:spcBef>
            </a:pPr>
            <a:r>
              <a:rPr sz="1650" dirty="0">
                <a:latin typeface="Arial"/>
                <a:cs typeface="Arial"/>
              </a:rPr>
              <a:t>B(</a:t>
            </a:r>
            <a:r>
              <a:rPr sz="1650" spc="-5" dirty="0">
                <a:latin typeface="Arial"/>
                <a:cs typeface="Arial"/>
              </a:rPr>
              <a:t>2</a:t>
            </a:r>
            <a:r>
              <a:rPr sz="1650" dirty="0">
                <a:latin typeface="Symbol"/>
                <a:cs typeface="Symbol"/>
              </a:rPr>
              <a:t></a:t>
            </a:r>
            <a:r>
              <a:rPr sz="1650" spc="-5" dirty="0">
                <a:latin typeface="Arial"/>
                <a:cs typeface="Arial"/>
              </a:rPr>
              <a:t>r)</a:t>
            </a:r>
            <a:r>
              <a:rPr sz="1650" dirty="0">
                <a:latin typeface="Arial"/>
                <a:cs typeface="Arial"/>
              </a:rPr>
              <a:t>=</a:t>
            </a:r>
            <a:r>
              <a:rPr sz="1650" spc="-5" dirty="0">
                <a:latin typeface="Symbol"/>
                <a:cs typeface="Symbol"/>
              </a:rPr>
              <a:t></a:t>
            </a:r>
            <a:r>
              <a:rPr sz="1650" spc="-7" baseline="-20202" dirty="0">
                <a:latin typeface="Arial"/>
                <a:cs typeface="Arial"/>
              </a:rPr>
              <a:t>0</a:t>
            </a:r>
            <a:r>
              <a:rPr sz="1650" spc="-5" dirty="0">
                <a:latin typeface="Arial"/>
                <a:cs typeface="Arial"/>
              </a:rPr>
              <a:t>I</a:t>
            </a:r>
            <a:r>
              <a:rPr sz="1650" dirty="0">
                <a:latin typeface="Arial"/>
                <a:cs typeface="Arial"/>
              </a:rPr>
              <a:t>.  </a:t>
            </a:r>
            <a:r>
              <a:rPr sz="1650" spc="-5" dirty="0">
                <a:latin typeface="Arial"/>
                <a:cs typeface="Arial"/>
              </a:rPr>
              <a:t>W</a:t>
            </a:r>
            <a:r>
              <a:rPr sz="1650" dirty="0">
                <a:latin typeface="Arial"/>
                <a:cs typeface="Arial"/>
              </a:rPr>
              <a:t>e </a:t>
            </a:r>
            <a:r>
              <a:rPr sz="1650" spc="-5" dirty="0">
                <a:latin typeface="Arial"/>
                <a:cs typeface="Arial"/>
              </a:rPr>
              <a:t>ma</a:t>
            </a:r>
            <a:r>
              <a:rPr sz="1650" dirty="0">
                <a:latin typeface="Arial"/>
                <a:cs typeface="Arial"/>
              </a:rPr>
              <a:t>y </a:t>
            </a:r>
            <a:r>
              <a:rPr sz="1650" spc="-5" dirty="0">
                <a:latin typeface="Arial"/>
                <a:cs typeface="Arial"/>
              </a:rPr>
              <a:t>interpre</a:t>
            </a:r>
            <a:r>
              <a:rPr sz="1650" dirty="0">
                <a:latin typeface="Arial"/>
                <a:cs typeface="Arial"/>
              </a:rPr>
              <a:t>t </a:t>
            </a:r>
            <a:r>
              <a:rPr sz="1650" spc="-5" dirty="0">
                <a:latin typeface="Arial"/>
                <a:cs typeface="Arial"/>
              </a:rPr>
              <a:t>i</a:t>
            </a:r>
            <a:r>
              <a:rPr sz="1650" dirty="0">
                <a:latin typeface="Arial"/>
                <a:cs typeface="Arial"/>
              </a:rPr>
              <a:t>t </a:t>
            </a:r>
            <a:r>
              <a:rPr sz="1650" spc="-5" dirty="0">
                <a:latin typeface="Arial"/>
                <a:cs typeface="Arial"/>
              </a:rPr>
              <a:t>a</a:t>
            </a:r>
            <a:r>
              <a:rPr sz="1650" dirty="0">
                <a:latin typeface="Arial"/>
                <a:cs typeface="Arial"/>
              </a:rPr>
              <a:t>s </a:t>
            </a:r>
            <a:r>
              <a:rPr sz="1650" spc="-5" dirty="0">
                <a:latin typeface="Arial"/>
                <a:cs typeface="Arial"/>
              </a:rPr>
              <a:t>follows</a:t>
            </a:r>
            <a:r>
              <a:rPr sz="1650" dirty="0">
                <a:latin typeface="Arial"/>
                <a:cs typeface="Arial"/>
              </a:rPr>
              <a:t>: </a:t>
            </a:r>
            <a:r>
              <a:rPr sz="1650" spc="5" dirty="0">
                <a:latin typeface="Arial"/>
                <a:cs typeface="Arial"/>
              </a:rPr>
              <a:t>2</a:t>
            </a:r>
            <a:r>
              <a:rPr sz="1650" dirty="0">
                <a:latin typeface="Symbol"/>
                <a:cs typeface="Symbol"/>
              </a:rPr>
              <a:t></a:t>
            </a:r>
            <a:r>
              <a:rPr sz="1650" dirty="0">
                <a:latin typeface="Arial"/>
                <a:cs typeface="Arial"/>
              </a:rPr>
              <a:t>r is the length of a circular path around the wire, B is the component of the magnetic field tangential to the path, and I is the current through the area bounded by the path.</a:t>
            </a:r>
          </a:p>
          <a:p>
            <a:pPr marL="12700" marR="5080">
              <a:lnSpc>
                <a:spcPct val="100000"/>
              </a:lnSpc>
              <a:spcBef>
                <a:spcPts val="795"/>
              </a:spcBef>
            </a:pPr>
            <a:r>
              <a:rPr sz="1650" dirty="0">
                <a:latin typeface="Arial"/>
                <a:cs typeface="Arial"/>
              </a:rPr>
              <a:t>Ampere generalized this result to</a:t>
            </a:r>
            <a:r>
              <a:rPr sz="1650" spc="10" dirty="0">
                <a:latin typeface="Arial"/>
                <a:cs typeface="Arial"/>
              </a:rPr>
              <a:t> </a:t>
            </a:r>
            <a:r>
              <a:rPr sz="1650" i="1" spc="-5" dirty="0">
                <a:latin typeface="Arial"/>
                <a:cs typeface="Arial"/>
              </a:rPr>
              <a:t>th</a:t>
            </a:r>
            <a:r>
              <a:rPr sz="1650" i="1" dirty="0">
                <a:latin typeface="Arial"/>
                <a:cs typeface="Arial"/>
              </a:rPr>
              <a:t>e </a:t>
            </a:r>
            <a:r>
              <a:rPr sz="1650" i="1" spc="-5" dirty="0">
                <a:latin typeface="Arial"/>
                <a:cs typeface="Arial"/>
              </a:rPr>
              <a:t>path</a:t>
            </a:r>
            <a:r>
              <a:rPr sz="1650" i="1" dirty="0">
                <a:latin typeface="Arial"/>
                <a:cs typeface="Arial"/>
              </a:rPr>
              <a:t>s </a:t>
            </a:r>
            <a:r>
              <a:rPr sz="1650" dirty="0">
                <a:latin typeface="Arial"/>
                <a:cs typeface="Arial"/>
              </a:rPr>
              <a:t>and wires of </a:t>
            </a:r>
            <a:r>
              <a:rPr sz="1650" i="1" dirty="0">
                <a:latin typeface="Arial"/>
                <a:cs typeface="Arial"/>
              </a:rPr>
              <a:t>any shap</a:t>
            </a:r>
            <a:r>
              <a:rPr sz="1650" i="1" spc="-5" dirty="0">
                <a:latin typeface="Arial"/>
                <a:cs typeface="Arial"/>
              </a:rPr>
              <a:t>e</a:t>
            </a:r>
            <a:r>
              <a:rPr sz="1650" dirty="0">
                <a:latin typeface="Arial"/>
                <a:cs typeface="Arial"/>
              </a:rPr>
              <a:t>.</a:t>
            </a:r>
          </a:p>
        </p:txBody>
      </p:sp>
      <p:sp>
        <p:nvSpPr>
          <p:cNvPr id="8" name="object 8"/>
          <p:cNvSpPr/>
          <p:nvPr/>
        </p:nvSpPr>
        <p:spPr>
          <a:xfrm>
            <a:off x="2386870" y="7769156"/>
            <a:ext cx="2782638" cy="2431376"/>
          </a:xfrm>
          <a:prstGeom prst="rect">
            <a:avLst/>
          </a:prstGeom>
          <a:blipFill>
            <a:blip r:embed="rId3" cstate="print"/>
            <a:stretch>
              <a:fillRect/>
            </a:stretch>
          </a:blipFill>
        </p:spPr>
        <p:txBody>
          <a:bodyPr wrap="square" lIns="0" tIns="0" rIns="0" bIns="0" rtlCol="0"/>
          <a:lstStyle/>
          <a:p>
            <a:endParaRPr/>
          </a:p>
        </p:txBody>
      </p:sp>
      <p:sp>
        <p:nvSpPr>
          <p:cNvPr id="9" name="object 9"/>
          <p:cNvSpPr/>
          <p:nvPr/>
        </p:nvSpPr>
        <p:spPr>
          <a:xfrm>
            <a:off x="26568" y="5346827"/>
            <a:ext cx="7504430" cy="5340350"/>
          </a:xfrm>
          <a:custGeom>
            <a:avLst/>
            <a:gdLst/>
            <a:ahLst/>
            <a:cxnLst/>
            <a:rect l="l" t="t" r="r" b="b"/>
            <a:pathLst>
              <a:path w="7504430" h="5340350">
                <a:moveTo>
                  <a:pt x="0" y="0"/>
                </a:moveTo>
                <a:lnTo>
                  <a:pt x="7504366" y="0"/>
                </a:lnTo>
                <a:lnTo>
                  <a:pt x="7504366" y="5340223"/>
                </a:lnTo>
                <a:lnTo>
                  <a:pt x="0" y="5340223"/>
                </a:lnTo>
                <a:lnTo>
                  <a:pt x="0" y="0"/>
                </a:lnTo>
                <a:close/>
              </a:path>
            </a:pathLst>
          </a:custGeom>
          <a:ln w="3175">
            <a:solidFill>
              <a:srgbClr val="000000"/>
            </a:solidFill>
          </a:ln>
        </p:spPr>
        <p:txBody>
          <a:bodyPr wrap="square" lIns="0" tIns="0" rIns="0" bIns="0" rtlCol="0"/>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404212" y="4658460"/>
            <a:ext cx="161290" cy="147955"/>
          </a:xfrm>
          <a:prstGeom prst="rect">
            <a:avLst/>
          </a:prstGeom>
        </p:spPr>
        <p:txBody>
          <a:bodyPr vert="horz" wrap="square" lIns="0" tIns="0" rIns="0" bIns="0" rtlCol="0">
            <a:spAutoFit/>
          </a:bodyPr>
          <a:lstStyle/>
          <a:p>
            <a:pPr marL="12700">
              <a:lnSpc>
                <a:spcPct val="100000"/>
              </a:lnSpc>
            </a:pPr>
            <a:r>
              <a:rPr sz="950" dirty="0">
                <a:latin typeface="Arial"/>
                <a:cs typeface="Arial"/>
              </a:rPr>
              <a:t>13</a:t>
            </a:r>
            <a:endParaRPr sz="950">
              <a:latin typeface="Arial"/>
              <a:cs typeface="Arial"/>
            </a:endParaRPr>
          </a:p>
        </p:txBody>
      </p:sp>
      <p:sp>
        <p:nvSpPr>
          <p:cNvPr id="3" name="object 3"/>
          <p:cNvSpPr txBox="1"/>
          <p:nvPr/>
        </p:nvSpPr>
        <p:spPr>
          <a:xfrm>
            <a:off x="953985" y="344141"/>
            <a:ext cx="5649595" cy="1202893"/>
          </a:xfrm>
          <a:prstGeom prst="rect">
            <a:avLst/>
          </a:prstGeom>
        </p:spPr>
        <p:txBody>
          <a:bodyPr vert="horz" wrap="square" lIns="0" tIns="0" rIns="0" bIns="0" rtlCol="0">
            <a:spAutoFit/>
          </a:bodyPr>
          <a:lstStyle/>
          <a:p>
            <a:pPr>
              <a:lnSpc>
                <a:spcPct val="100000"/>
              </a:lnSpc>
            </a:pPr>
            <a:r>
              <a:rPr sz="2200" spc="-5" dirty="0" smtClean="0">
                <a:solidFill>
                  <a:srgbClr val="0000CC"/>
                </a:solidFill>
                <a:latin typeface="Arial"/>
                <a:cs typeface="Arial"/>
              </a:rPr>
              <a:t>Derivatio</a:t>
            </a:r>
            <a:r>
              <a:rPr sz="2200" dirty="0" smtClean="0">
                <a:solidFill>
                  <a:srgbClr val="0000CC"/>
                </a:solidFill>
                <a:latin typeface="Arial"/>
                <a:cs typeface="Arial"/>
              </a:rPr>
              <a:t>n</a:t>
            </a:r>
            <a:r>
              <a:rPr sz="2200" spc="-5" dirty="0" smtClean="0">
                <a:solidFill>
                  <a:srgbClr val="0000CC"/>
                </a:solidFill>
                <a:latin typeface="Arial"/>
                <a:cs typeface="Arial"/>
              </a:rPr>
              <a:t> </a:t>
            </a:r>
            <a:r>
              <a:rPr sz="2200" spc="-5" dirty="0">
                <a:solidFill>
                  <a:srgbClr val="0000CC"/>
                </a:solidFill>
                <a:latin typeface="Arial"/>
                <a:cs typeface="Arial"/>
              </a:rPr>
              <a:t>o</a:t>
            </a:r>
            <a:r>
              <a:rPr sz="2200" dirty="0">
                <a:solidFill>
                  <a:srgbClr val="0000CC"/>
                </a:solidFill>
                <a:latin typeface="Arial"/>
                <a:cs typeface="Arial"/>
              </a:rPr>
              <a:t>f</a:t>
            </a:r>
            <a:r>
              <a:rPr sz="2200" spc="-5" dirty="0">
                <a:solidFill>
                  <a:srgbClr val="0000CC"/>
                </a:solidFill>
                <a:latin typeface="Arial"/>
                <a:cs typeface="Arial"/>
              </a:rPr>
              <a:t> th</a:t>
            </a:r>
            <a:r>
              <a:rPr sz="2200" dirty="0">
                <a:solidFill>
                  <a:srgbClr val="0000CC"/>
                </a:solidFill>
                <a:latin typeface="Arial"/>
                <a:cs typeface="Arial"/>
              </a:rPr>
              <a:t>e</a:t>
            </a:r>
            <a:r>
              <a:rPr sz="2200" spc="-5" dirty="0">
                <a:solidFill>
                  <a:srgbClr val="0000CC"/>
                </a:solidFill>
                <a:latin typeface="Arial"/>
                <a:cs typeface="Arial"/>
              </a:rPr>
              <a:t> Wav</a:t>
            </a:r>
            <a:r>
              <a:rPr sz="2200" dirty="0">
                <a:solidFill>
                  <a:srgbClr val="0000CC"/>
                </a:solidFill>
                <a:latin typeface="Arial"/>
                <a:cs typeface="Arial"/>
              </a:rPr>
              <a:t>e</a:t>
            </a:r>
            <a:r>
              <a:rPr sz="2200" spc="-5" dirty="0">
                <a:solidFill>
                  <a:srgbClr val="0000CC"/>
                </a:solidFill>
                <a:latin typeface="Arial"/>
                <a:cs typeface="Arial"/>
              </a:rPr>
              <a:t> Equation</a:t>
            </a:r>
            <a:endParaRPr sz="2200" dirty="0">
              <a:latin typeface="Arial"/>
              <a:cs typeface="Arial"/>
            </a:endParaRPr>
          </a:p>
          <a:p>
            <a:pPr marL="12700" marR="5080" algn="just">
              <a:lnSpc>
                <a:spcPct val="100000"/>
              </a:lnSpc>
              <a:spcBef>
                <a:spcPts val="844"/>
              </a:spcBef>
            </a:pPr>
            <a:r>
              <a:rPr sz="1650" dirty="0">
                <a:latin typeface="Arial"/>
                <a:cs typeface="Arial"/>
              </a:rPr>
              <a:t>Mathematical manipulation of Faraday’s law and Ampere- Maxwell law leads directly to a wave equation for the electric and magnetic field.</a:t>
            </a:r>
          </a:p>
        </p:txBody>
      </p:sp>
      <p:sp>
        <p:nvSpPr>
          <p:cNvPr id="4" name="object 4"/>
          <p:cNvSpPr/>
          <p:nvPr/>
        </p:nvSpPr>
        <p:spPr>
          <a:xfrm>
            <a:off x="2807436" y="2874200"/>
            <a:ext cx="431165" cy="0"/>
          </a:xfrm>
          <a:custGeom>
            <a:avLst/>
            <a:gdLst/>
            <a:ahLst/>
            <a:cxnLst/>
            <a:rect l="l" t="t" r="r" b="b"/>
            <a:pathLst>
              <a:path w="431164">
                <a:moveTo>
                  <a:pt x="0" y="0"/>
                </a:moveTo>
                <a:lnTo>
                  <a:pt x="431076" y="0"/>
                </a:lnTo>
              </a:path>
            </a:pathLst>
          </a:custGeom>
          <a:ln w="9232">
            <a:solidFill>
              <a:srgbClr val="000000"/>
            </a:solidFill>
          </a:ln>
        </p:spPr>
        <p:txBody>
          <a:bodyPr wrap="square" lIns="0" tIns="0" rIns="0" bIns="0" rtlCol="0"/>
          <a:lstStyle/>
          <a:p>
            <a:endParaRPr/>
          </a:p>
        </p:txBody>
      </p:sp>
      <p:sp>
        <p:nvSpPr>
          <p:cNvPr id="5" name="object 5"/>
          <p:cNvSpPr/>
          <p:nvPr/>
        </p:nvSpPr>
        <p:spPr>
          <a:xfrm>
            <a:off x="1844684" y="2745740"/>
            <a:ext cx="76835" cy="86360"/>
          </a:xfrm>
          <a:custGeom>
            <a:avLst/>
            <a:gdLst/>
            <a:ahLst/>
            <a:cxnLst/>
            <a:rect l="l" t="t" r="r" b="b"/>
            <a:pathLst>
              <a:path w="76835" h="86360">
                <a:moveTo>
                  <a:pt x="76754" y="42742"/>
                </a:moveTo>
                <a:lnTo>
                  <a:pt x="74411" y="27719"/>
                </a:lnTo>
                <a:lnTo>
                  <a:pt x="67952" y="14973"/>
                </a:lnTo>
                <a:lnTo>
                  <a:pt x="58234" y="5425"/>
                </a:lnTo>
                <a:lnTo>
                  <a:pt x="46112" y="0"/>
                </a:lnTo>
                <a:lnTo>
                  <a:pt x="30206" y="1742"/>
                </a:lnTo>
                <a:lnTo>
                  <a:pt x="17439" y="7548"/>
                </a:lnTo>
                <a:lnTo>
                  <a:pt x="8012" y="16688"/>
                </a:lnTo>
                <a:lnTo>
                  <a:pt x="2132" y="28433"/>
                </a:lnTo>
                <a:lnTo>
                  <a:pt x="0" y="42054"/>
                </a:lnTo>
                <a:lnTo>
                  <a:pt x="2213" y="57276"/>
                </a:lnTo>
                <a:lnTo>
                  <a:pt x="8379" y="70237"/>
                </a:lnTo>
                <a:lnTo>
                  <a:pt x="17772" y="80038"/>
                </a:lnTo>
                <a:lnTo>
                  <a:pt x="29669" y="85776"/>
                </a:lnTo>
                <a:lnTo>
                  <a:pt x="45571" y="84163"/>
                </a:lnTo>
                <a:lnTo>
                  <a:pt x="74235" y="58063"/>
                </a:lnTo>
                <a:lnTo>
                  <a:pt x="76754" y="42742"/>
                </a:lnTo>
                <a:close/>
              </a:path>
            </a:pathLst>
          </a:custGeom>
          <a:ln w="9232">
            <a:solidFill>
              <a:srgbClr val="000000"/>
            </a:solidFill>
          </a:ln>
        </p:spPr>
        <p:txBody>
          <a:bodyPr wrap="square" lIns="0" tIns="0" rIns="0" bIns="0" rtlCol="0"/>
          <a:lstStyle/>
          <a:p>
            <a:endParaRPr/>
          </a:p>
        </p:txBody>
      </p:sp>
      <p:sp>
        <p:nvSpPr>
          <p:cNvPr id="6" name="object 6"/>
          <p:cNvSpPr/>
          <p:nvPr/>
        </p:nvSpPr>
        <p:spPr>
          <a:xfrm>
            <a:off x="5864923" y="2850019"/>
            <a:ext cx="472440" cy="0"/>
          </a:xfrm>
          <a:custGeom>
            <a:avLst/>
            <a:gdLst/>
            <a:ahLst/>
            <a:cxnLst/>
            <a:rect l="l" t="t" r="r" b="b"/>
            <a:pathLst>
              <a:path w="472439">
                <a:moveTo>
                  <a:pt x="0" y="0"/>
                </a:moveTo>
                <a:lnTo>
                  <a:pt x="472084" y="0"/>
                </a:lnTo>
              </a:path>
            </a:pathLst>
          </a:custGeom>
          <a:ln w="10020">
            <a:solidFill>
              <a:srgbClr val="000000"/>
            </a:solidFill>
          </a:ln>
        </p:spPr>
        <p:txBody>
          <a:bodyPr wrap="square" lIns="0" tIns="0" rIns="0" bIns="0" rtlCol="0"/>
          <a:lstStyle/>
          <a:p>
            <a:endParaRPr/>
          </a:p>
        </p:txBody>
      </p:sp>
      <p:sp>
        <p:nvSpPr>
          <p:cNvPr id="7" name="object 7"/>
          <p:cNvSpPr/>
          <p:nvPr/>
        </p:nvSpPr>
        <p:spPr>
          <a:xfrm>
            <a:off x="4074217" y="2636158"/>
            <a:ext cx="82550" cy="92075"/>
          </a:xfrm>
          <a:custGeom>
            <a:avLst/>
            <a:gdLst/>
            <a:ahLst/>
            <a:cxnLst/>
            <a:rect l="l" t="t" r="r" b="b"/>
            <a:pathLst>
              <a:path w="82550" h="92075">
                <a:moveTo>
                  <a:pt x="82510" y="44977"/>
                </a:moveTo>
                <a:lnTo>
                  <a:pt x="80345" y="29919"/>
                </a:lnTo>
                <a:lnTo>
                  <a:pt x="74323" y="16894"/>
                </a:lnTo>
                <a:lnTo>
                  <a:pt x="65157" y="6666"/>
                </a:lnTo>
                <a:lnTo>
                  <a:pt x="53559" y="0"/>
                </a:lnTo>
                <a:lnTo>
                  <a:pt x="36446" y="773"/>
                </a:lnTo>
                <a:lnTo>
                  <a:pt x="22517" y="5142"/>
                </a:lnTo>
                <a:lnTo>
                  <a:pt x="11787" y="12555"/>
                </a:lnTo>
                <a:lnTo>
                  <a:pt x="4276" y="22456"/>
                </a:lnTo>
                <a:lnTo>
                  <a:pt x="0" y="34295"/>
                </a:lnTo>
                <a:lnTo>
                  <a:pt x="1150" y="52291"/>
                </a:lnTo>
                <a:lnTo>
                  <a:pt x="5420" y="67246"/>
                </a:lnTo>
                <a:lnTo>
                  <a:pt x="12332" y="78957"/>
                </a:lnTo>
                <a:lnTo>
                  <a:pt x="21407" y="87227"/>
                </a:lnTo>
                <a:lnTo>
                  <a:pt x="32167" y="91854"/>
                </a:lnTo>
                <a:lnTo>
                  <a:pt x="47972" y="90266"/>
                </a:lnTo>
                <a:lnTo>
                  <a:pt x="78336" y="65249"/>
                </a:lnTo>
                <a:lnTo>
                  <a:pt x="82510" y="44977"/>
                </a:lnTo>
                <a:close/>
              </a:path>
            </a:pathLst>
          </a:custGeom>
          <a:ln w="10020">
            <a:solidFill>
              <a:srgbClr val="000000"/>
            </a:solidFill>
          </a:ln>
        </p:spPr>
        <p:txBody>
          <a:bodyPr wrap="square" lIns="0" tIns="0" rIns="0" bIns="0" rtlCol="0"/>
          <a:lstStyle/>
          <a:p>
            <a:endParaRPr/>
          </a:p>
        </p:txBody>
      </p:sp>
      <p:sp>
        <p:nvSpPr>
          <p:cNvPr id="8" name="object 8"/>
          <p:cNvSpPr/>
          <p:nvPr/>
        </p:nvSpPr>
        <p:spPr>
          <a:xfrm>
            <a:off x="5581573" y="3438804"/>
            <a:ext cx="237490" cy="0"/>
          </a:xfrm>
          <a:custGeom>
            <a:avLst/>
            <a:gdLst/>
            <a:ahLst/>
            <a:cxnLst/>
            <a:rect l="l" t="t" r="r" b="b"/>
            <a:pathLst>
              <a:path w="237489">
                <a:moveTo>
                  <a:pt x="0" y="0"/>
                </a:moveTo>
                <a:lnTo>
                  <a:pt x="237083" y="0"/>
                </a:lnTo>
              </a:path>
            </a:pathLst>
          </a:custGeom>
          <a:ln w="7912">
            <a:solidFill>
              <a:srgbClr val="000000"/>
            </a:solidFill>
          </a:ln>
        </p:spPr>
        <p:txBody>
          <a:bodyPr wrap="square" lIns="0" tIns="0" rIns="0" bIns="0" rtlCol="0"/>
          <a:lstStyle/>
          <a:p>
            <a:endParaRPr/>
          </a:p>
        </p:txBody>
      </p:sp>
      <p:sp>
        <p:nvSpPr>
          <p:cNvPr id="9" name="object 9"/>
          <p:cNvSpPr/>
          <p:nvPr/>
        </p:nvSpPr>
        <p:spPr>
          <a:xfrm flipV="1">
            <a:off x="2768536" y="3094941"/>
            <a:ext cx="240029" cy="383297"/>
          </a:xfrm>
          <a:custGeom>
            <a:avLst/>
            <a:gdLst/>
            <a:ahLst/>
            <a:cxnLst/>
            <a:rect l="l" t="t" r="r" b="b"/>
            <a:pathLst>
              <a:path w="240030">
                <a:moveTo>
                  <a:pt x="0" y="0"/>
                </a:moveTo>
                <a:lnTo>
                  <a:pt x="239712" y="0"/>
                </a:lnTo>
              </a:path>
            </a:pathLst>
          </a:custGeom>
          <a:ln w="7912">
            <a:solidFill>
              <a:srgbClr val="000000"/>
            </a:solidFill>
          </a:ln>
        </p:spPr>
        <p:txBody>
          <a:bodyPr wrap="square" lIns="0" tIns="0" rIns="0" bIns="0" rtlCol="0"/>
          <a:lstStyle/>
          <a:p>
            <a:endParaRPr/>
          </a:p>
        </p:txBody>
      </p:sp>
      <p:sp>
        <p:nvSpPr>
          <p:cNvPr id="11" name="object 11"/>
          <p:cNvSpPr/>
          <p:nvPr/>
        </p:nvSpPr>
        <p:spPr>
          <a:xfrm>
            <a:off x="3169119" y="4254169"/>
            <a:ext cx="662940" cy="0"/>
          </a:xfrm>
          <a:custGeom>
            <a:avLst/>
            <a:gdLst/>
            <a:ahLst/>
            <a:cxnLst/>
            <a:rect l="l" t="t" r="r" b="b"/>
            <a:pathLst>
              <a:path w="662939">
                <a:moveTo>
                  <a:pt x="0" y="0"/>
                </a:moveTo>
                <a:lnTo>
                  <a:pt x="662914" y="0"/>
                </a:lnTo>
              </a:path>
            </a:pathLst>
          </a:custGeom>
          <a:ln w="7912">
            <a:solidFill>
              <a:srgbClr val="000000"/>
            </a:solidFill>
          </a:ln>
        </p:spPr>
        <p:txBody>
          <a:bodyPr wrap="square" lIns="0" tIns="0" rIns="0" bIns="0" rtlCol="0"/>
          <a:lstStyle/>
          <a:p>
            <a:endParaRPr/>
          </a:p>
        </p:txBody>
      </p:sp>
      <p:sp>
        <p:nvSpPr>
          <p:cNvPr id="12" name="object 12"/>
          <p:cNvSpPr/>
          <p:nvPr/>
        </p:nvSpPr>
        <p:spPr>
          <a:xfrm>
            <a:off x="5141036" y="4254169"/>
            <a:ext cx="315595" cy="0"/>
          </a:xfrm>
          <a:custGeom>
            <a:avLst/>
            <a:gdLst/>
            <a:ahLst/>
            <a:cxnLst/>
            <a:rect l="l" t="t" r="r" b="b"/>
            <a:pathLst>
              <a:path w="315595">
                <a:moveTo>
                  <a:pt x="0" y="0"/>
                </a:moveTo>
                <a:lnTo>
                  <a:pt x="315417" y="0"/>
                </a:lnTo>
              </a:path>
            </a:pathLst>
          </a:custGeom>
          <a:ln w="7912">
            <a:solidFill>
              <a:srgbClr val="000000"/>
            </a:solidFill>
          </a:ln>
        </p:spPr>
        <p:txBody>
          <a:bodyPr wrap="square" lIns="0" tIns="0" rIns="0" bIns="0" rtlCol="0"/>
          <a:lstStyle/>
          <a:p>
            <a:endParaRPr/>
          </a:p>
        </p:txBody>
      </p:sp>
      <p:sp>
        <p:nvSpPr>
          <p:cNvPr id="13" name="object 13"/>
          <p:cNvSpPr txBox="1"/>
          <p:nvPr/>
        </p:nvSpPr>
        <p:spPr>
          <a:xfrm>
            <a:off x="5024759" y="4247258"/>
            <a:ext cx="387985" cy="254000"/>
          </a:xfrm>
          <a:prstGeom prst="rect">
            <a:avLst/>
          </a:prstGeom>
        </p:spPr>
        <p:txBody>
          <a:bodyPr vert="horz" wrap="square" lIns="0" tIns="0" rIns="0" bIns="0" rtlCol="0">
            <a:spAutoFit/>
          </a:bodyPr>
          <a:lstStyle/>
          <a:p>
            <a:pPr marL="12700">
              <a:lnSpc>
                <a:spcPct val="100000"/>
              </a:lnSpc>
            </a:pPr>
            <a:r>
              <a:rPr sz="1275" spc="7" baseline="52287" dirty="0">
                <a:latin typeface="Times New Roman"/>
                <a:cs typeface="Times New Roman"/>
              </a:rPr>
              <a:t>0  </a:t>
            </a:r>
            <a:r>
              <a:rPr sz="1275" spc="60" baseline="52287" dirty="0">
                <a:latin typeface="Times New Roman"/>
                <a:cs typeface="Times New Roman"/>
              </a:rPr>
              <a:t> </a:t>
            </a:r>
            <a:r>
              <a:rPr sz="1500" spc="-20" dirty="0">
                <a:latin typeface="Symbol"/>
                <a:cs typeface="Symbol"/>
              </a:rPr>
              <a:t></a:t>
            </a:r>
            <a:r>
              <a:rPr sz="1500" i="1" dirty="0">
                <a:latin typeface="Times New Roman"/>
                <a:cs typeface="Times New Roman"/>
              </a:rPr>
              <a:t>t</a:t>
            </a:r>
            <a:r>
              <a:rPr sz="1500" i="1" spc="-220" dirty="0">
                <a:latin typeface="Times New Roman"/>
                <a:cs typeface="Times New Roman"/>
              </a:rPr>
              <a:t> </a:t>
            </a:r>
            <a:r>
              <a:rPr sz="1275" spc="7" baseline="42483" dirty="0">
                <a:latin typeface="Times New Roman"/>
                <a:cs typeface="Times New Roman"/>
              </a:rPr>
              <a:t>2</a:t>
            </a:r>
            <a:endParaRPr sz="1275" baseline="42483">
              <a:latin typeface="Times New Roman"/>
              <a:cs typeface="Times New Roman"/>
            </a:endParaRPr>
          </a:p>
        </p:txBody>
      </p:sp>
      <p:sp>
        <p:nvSpPr>
          <p:cNvPr id="14" name="object 14"/>
          <p:cNvSpPr txBox="1"/>
          <p:nvPr/>
        </p:nvSpPr>
        <p:spPr>
          <a:xfrm>
            <a:off x="5247134" y="3994396"/>
            <a:ext cx="81280" cy="136525"/>
          </a:xfrm>
          <a:prstGeom prst="rect">
            <a:avLst/>
          </a:prstGeom>
        </p:spPr>
        <p:txBody>
          <a:bodyPr vert="horz" wrap="square" lIns="0" tIns="0" rIns="0" bIns="0" rtlCol="0">
            <a:spAutoFit/>
          </a:bodyPr>
          <a:lstStyle/>
          <a:p>
            <a:pPr marL="12700">
              <a:lnSpc>
                <a:spcPct val="100000"/>
              </a:lnSpc>
            </a:pPr>
            <a:r>
              <a:rPr sz="850" spc="5" dirty="0">
                <a:latin typeface="Times New Roman"/>
                <a:cs typeface="Times New Roman"/>
              </a:rPr>
              <a:t>2</a:t>
            </a:r>
            <a:endParaRPr sz="850">
              <a:latin typeface="Times New Roman"/>
              <a:cs typeface="Times New Roman"/>
            </a:endParaRPr>
          </a:p>
        </p:txBody>
      </p:sp>
      <p:sp>
        <p:nvSpPr>
          <p:cNvPr id="15" name="object 15"/>
          <p:cNvSpPr txBox="1"/>
          <p:nvPr/>
        </p:nvSpPr>
        <p:spPr>
          <a:xfrm>
            <a:off x="4868102" y="4247258"/>
            <a:ext cx="81280" cy="136525"/>
          </a:xfrm>
          <a:prstGeom prst="rect">
            <a:avLst/>
          </a:prstGeom>
        </p:spPr>
        <p:txBody>
          <a:bodyPr vert="horz" wrap="square" lIns="0" tIns="0" rIns="0" bIns="0" rtlCol="0">
            <a:spAutoFit/>
          </a:bodyPr>
          <a:lstStyle/>
          <a:p>
            <a:pPr marL="12700">
              <a:lnSpc>
                <a:spcPct val="100000"/>
              </a:lnSpc>
            </a:pPr>
            <a:r>
              <a:rPr sz="850" spc="5" dirty="0">
                <a:latin typeface="Times New Roman"/>
                <a:cs typeface="Times New Roman"/>
              </a:rPr>
              <a:t>0</a:t>
            </a:r>
            <a:endParaRPr sz="850">
              <a:latin typeface="Times New Roman"/>
              <a:cs typeface="Times New Roman"/>
            </a:endParaRPr>
          </a:p>
        </p:txBody>
      </p:sp>
      <p:sp>
        <p:nvSpPr>
          <p:cNvPr id="16" name="object 16"/>
          <p:cNvSpPr txBox="1"/>
          <p:nvPr/>
        </p:nvSpPr>
        <p:spPr>
          <a:xfrm>
            <a:off x="3953385" y="4114780"/>
            <a:ext cx="1079500" cy="237490"/>
          </a:xfrm>
          <a:prstGeom prst="rect">
            <a:avLst/>
          </a:prstGeom>
        </p:spPr>
        <p:txBody>
          <a:bodyPr vert="horz" wrap="square" lIns="0" tIns="0" rIns="0" bIns="0" rtlCol="0">
            <a:spAutoFit/>
          </a:bodyPr>
          <a:lstStyle/>
          <a:p>
            <a:pPr marL="12700">
              <a:lnSpc>
                <a:spcPct val="100000"/>
              </a:lnSpc>
            </a:pPr>
            <a:r>
              <a:rPr sz="1500" spc="-15" dirty="0">
                <a:latin typeface="Symbol"/>
                <a:cs typeface="Symbol"/>
              </a:rPr>
              <a:t></a:t>
            </a:r>
            <a:r>
              <a:rPr sz="1500" spc="-15" dirty="0">
                <a:latin typeface="Times New Roman"/>
                <a:cs typeface="Times New Roman"/>
              </a:rPr>
              <a:t> </a:t>
            </a:r>
            <a:r>
              <a:rPr sz="1500" spc="-125" dirty="0">
                <a:latin typeface="Times New Roman"/>
                <a:cs typeface="Times New Roman"/>
              </a:rPr>
              <a:t> </a:t>
            </a:r>
            <a:r>
              <a:rPr sz="1500" spc="75" dirty="0">
                <a:latin typeface="Symbol"/>
                <a:cs typeface="Symbol"/>
              </a:rPr>
              <a:t></a:t>
            </a:r>
            <a:r>
              <a:rPr sz="1275" spc="82" baseline="42483" dirty="0">
                <a:latin typeface="Times New Roman"/>
                <a:cs typeface="Times New Roman"/>
              </a:rPr>
              <a:t>2</a:t>
            </a:r>
            <a:r>
              <a:rPr sz="1500" b="1" dirty="0">
                <a:latin typeface="Times New Roman"/>
                <a:cs typeface="Times New Roman"/>
              </a:rPr>
              <a:t>E</a:t>
            </a:r>
            <a:r>
              <a:rPr sz="1500" b="1" spc="-45" dirty="0">
                <a:latin typeface="Times New Roman"/>
                <a:cs typeface="Times New Roman"/>
              </a:rPr>
              <a:t> </a:t>
            </a:r>
            <a:r>
              <a:rPr sz="1500" spc="-10" dirty="0">
                <a:latin typeface="Symbol"/>
                <a:cs typeface="Symbol"/>
              </a:rPr>
              <a:t></a:t>
            </a:r>
            <a:r>
              <a:rPr sz="1500" spc="-5" dirty="0">
                <a:latin typeface="Times New Roman"/>
                <a:cs typeface="Times New Roman"/>
              </a:rPr>
              <a:t> </a:t>
            </a:r>
            <a:r>
              <a:rPr sz="1550" i="1" spc="-40" dirty="0">
                <a:latin typeface="Symbol"/>
                <a:cs typeface="Symbol"/>
              </a:rPr>
              <a:t></a:t>
            </a:r>
            <a:r>
              <a:rPr sz="1550" i="1" spc="100" dirty="0">
                <a:latin typeface="Times New Roman"/>
                <a:cs typeface="Times New Roman"/>
              </a:rPr>
              <a:t> </a:t>
            </a:r>
            <a:r>
              <a:rPr sz="1550" i="1" spc="-30" dirty="0">
                <a:latin typeface="Symbol"/>
                <a:cs typeface="Symbol"/>
              </a:rPr>
              <a:t></a:t>
            </a:r>
            <a:endParaRPr sz="1550">
              <a:latin typeface="Symbol"/>
              <a:cs typeface="Symbol"/>
            </a:endParaRPr>
          </a:p>
        </p:txBody>
      </p:sp>
      <p:sp>
        <p:nvSpPr>
          <p:cNvPr id="17" name="object 17"/>
          <p:cNvSpPr txBox="1"/>
          <p:nvPr/>
        </p:nvSpPr>
        <p:spPr>
          <a:xfrm>
            <a:off x="2004599" y="4073075"/>
            <a:ext cx="1831339" cy="339090"/>
          </a:xfrm>
          <a:prstGeom prst="rect">
            <a:avLst/>
          </a:prstGeom>
        </p:spPr>
        <p:txBody>
          <a:bodyPr vert="horz" wrap="square" lIns="0" tIns="0" rIns="0" bIns="0" rtlCol="0">
            <a:spAutoFit/>
          </a:bodyPr>
          <a:lstStyle/>
          <a:p>
            <a:pPr marL="12700">
              <a:lnSpc>
                <a:spcPct val="100000"/>
              </a:lnSpc>
            </a:pPr>
            <a:r>
              <a:rPr sz="1500" spc="150" dirty="0">
                <a:latin typeface="Symbol"/>
                <a:cs typeface="Symbol"/>
              </a:rPr>
              <a:t></a:t>
            </a:r>
            <a:r>
              <a:rPr sz="1500" spc="-10" dirty="0">
                <a:latin typeface="Symbol"/>
                <a:cs typeface="Symbol"/>
              </a:rPr>
              <a:t></a:t>
            </a:r>
            <a:r>
              <a:rPr sz="1500" spc="-190" dirty="0">
                <a:latin typeface="Times New Roman"/>
                <a:cs typeface="Times New Roman"/>
              </a:rPr>
              <a:t> </a:t>
            </a:r>
            <a:r>
              <a:rPr sz="1500" spc="-10" dirty="0">
                <a:latin typeface="Times New Roman"/>
                <a:cs typeface="Times New Roman"/>
              </a:rPr>
              <a:t>(</a:t>
            </a:r>
            <a:r>
              <a:rPr sz="1500" spc="150" dirty="0">
                <a:latin typeface="Symbol"/>
                <a:cs typeface="Symbol"/>
              </a:rPr>
              <a:t></a:t>
            </a:r>
            <a:r>
              <a:rPr sz="1500" spc="-10" dirty="0">
                <a:latin typeface="Symbol"/>
                <a:cs typeface="Symbol"/>
              </a:rPr>
              <a:t></a:t>
            </a:r>
            <a:r>
              <a:rPr sz="1500" spc="-195" dirty="0">
                <a:latin typeface="Times New Roman"/>
                <a:cs typeface="Times New Roman"/>
              </a:rPr>
              <a:t> </a:t>
            </a:r>
            <a:r>
              <a:rPr sz="1500" b="1" spc="10" dirty="0">
                <a:latin typeface="Times New Roman"/>
                <a:cs typeface="Times New Roman"/>
              </a:rPr>
              <a:t>E</a:t>
            </a:r>
            <a:r>
              <a:rPr sz="1500" dirty="0">
                <a:latin typeface="Times New Roman"/>
                <a:cs typeface="Times New Roman"/>
              </a:rPr>
              <a:t>)</a:t>
            </a:r>
            <a:r>
              <a:rPr sz="1500" spc="-30" dirty="0">
                <a:latin typeface="Times New Roman"/>
                <a:cs typeface="Times New Roman"/>
              </a:rPr>
              <a:t> </a:t>
            </a:r>
            <a:r>
              <a:rPr sz="1500" spc="-10" dirty="0">
                <a:latin typeface="Symbol"/>
                <a:cs typeface="Symbol"/>
              </a:rPr>
              <a:t></a:t>
            </a:r>
            <a:r>
              <a:rPr sz="1500" spc="-25" dirty="0">
                <a:latin typeface="Times New Roman"/>
                <a:cs typeface="Times New Roman"/>
              </a:rPr>
              <a:t> </a:t>
            </a:r>
            <a:r>
              <a:rPr sz="1500" spc="-10" dirty="0">
                <a:latin typeface="Symbol"/>
                <a:cs typeface="Symbol"/>
              </a:rPr>
              <a:t></a:t>
            </a:r>
            <a:r>
              <a:rPr sz="1500" spc="-70" dirty="0">
                <a:latin typeface="Times New Roman"/>
                <a:cs typeface="Times New Roman"/>
              </a:rPr>
              <a:t> </a:t>
            </a:r>
            <a:r>
              <a:rPr sz="2250" spc="82" baseline="35185" dirty="0">
                <a:latin typeface="Symbol"/>
                <a:cs typeface="Symbol"/>
              </a:rPr>
              <a:t></a:t>
            </a:r>
            <a:r>
              <a:rPr sz="2250" spc="-15" baseline="35185" dirty="0">
                <a:latin typeface="Times New Roman"/>
                <a:cs typeface="Times New Roman"/>
              </a:rPr>
              <a:t>(</a:t>
            </a:r>
            <a:r>
              <a:rPr sz="2250" spc="225" baseline="35185" dirty="0">
                <a:latin typeface="Symbol"/>
                <a:cs typeface="Symbol"/>
              </a:rPr>
              <a:t></a:t>
            </a:r>
            <a:r>
              <a:rPr sz="2250" spc="-15" baseline="35185" dirty="0">
                <a:latin typeface="Symbol"/>
                <a:cs typeface="Symbol"/>
              </a:rPr>
              <a:t></a:t>
            </a:r>
            <a:r>
              <a:rPr sz="2250" spc="-292" baseline="35185" dirty="0">
                <a:latin typeface="Times New Roman"/>
                <a:cs typeface="Times New Roman"/>
              </a:rPr>
              <a:t> </a:t>
            </a:r>
            <a:r>
              <a:rPr sz="2250" b="1" spc="44" baseline="35185" dirty="0">
                <a:latin typeface="Times New Roman"/>
                <a:cs typeface="Times New Roman"/>
              </a:rPr>
              <a:t>B</a:t>
            </a:r>
            <a:r>
              <a:rPr sz="2250" baseline="35185" dirty="0">
                <a:latin typeface="Times New Roman"/>
                <a:cs typeface="Times New Roman"/>
              </a:rPr>
              <a:t>)</a:t>
            </a:r>
          </a:p>
        </p:txBody>
      </p:sp>
      <p:sp>
        <p:nvSpPr>
          <p:cNvPr id="18" name="object 18"/>
          <p:cNvSpPr txBox="1"/>
          <p:nvPr/>
        </p:nvSpPr>
        <p:spPr>
          <a:xfrm>
            <a:off x="3410858" y="4281836"/>
            <a:ext cx="170815" cy="219075"/>
          </a:xfrm>
          <a:prstGeom prst="rect">
            <a:avLst/>
          </a:prstGeom>
        </p:spPr>
        <p:txBody>
          <a:bodyPr vert="horz" wrap="square" lIns="0" tIns="0" rIns="0" bIns="0" rtlCol="0">
            <a:spAutoFit/>
          </a:bodyPr>
          <a:lstStyle/>
          <a:p>
            <a:pPr marL="12700">
              <a:lnSpc>
                <a:spcPct val="100000"/>
              </a:lnSpc>
            </a:pPr>
            <a:r>
              <a:rPr sz="1500" spc="-20" dirty="0">
                <a:latin typeface="Symbol"/>
                <a:cs typeface="Symbol"/>
              </a:rPr>
              <a:t></a:t>
            </a:r>
            <a:r>
              <a:rPr sz="1500" i="1" dirty="0">
                <a:latin typeface="Times New Roman"/>
                <a:cs typeface="Times New Roman"/>
              </a:rPr>
              <a:t>t</a:t>
            </a:r>
            <a:endParaRPr sz="1500">
              <a:latin typeface="Times New Roman"/>
              <a:cs typeface="Times New Roman"/>
            </a:endParaRPr>
          </a:p>
        </p:txBody>
      </p:sp>
      <p:sp>
        <p:nvSpPr>
          <p:cNvPr id="19" name="object 19"/>
          <p:cNvSpPr txBox="1"/>
          <p:nvPr/>
        </p:nvSpPr>
        <p:spPr>
          <a:xfrm>
            <a:off x="5138318" y="4013202"/>
            <a:ext cx="323850" cy="219075"/>
          </a:xfrm>
          <a:prstGeom prst="rect">
            <a:avLst/>
          </a:prstGeom>
        </p:spPr>
        <p:txBody>
          <a:bodyPr vert="horz" wrap="square" lIns="0" tIns="0" rIns="0" bIns="0" rtlCol="0">
            <a:spAutoFit/>
          </a:bodyPr>
          <a:lstStyle/>
          <a:p>
            <a:pPr marL="12700">
              <a:lnSpc>
                <a:spcPct val="100000"/>
              </a:lnSpc>
            </a:pPr>
            <a:r>
              <a:rPr sz="1500" dirty="0">
                <a:latin typeface="Symbol"/>
                <a:cs typeface="Symbol"/>
              </a:rPr>
              <a:t></a:t>
            </a:r>
            <a:r>
              <a:rPr sz="1500" dirty="0">
                <a:latin typeface="Times New Roman"/>
                <a:cs typeface="Times New Roman"/>
              </a:rPr>
              <a:t> </a:t>
            </a:r>
            <a:r>
              <a:rPr sz="1500" spc="-150" dirty="0">
                <a:latin typeface="Times New Roman"/>
                <a:cs typeface="Times New Roman"/>
              </a:rPr>
              <a:t> </a:t>
            </a:r>
            <a:r>
              <a:rPr sz="1500" b="1" dirty="0">
                <a:latin typeface="Times New Roman"/>
                <a:cs typeface="Times New Roman"/>
              </a:rPr>
              <a:t>E</a:t>
            </a:r>
            <a:endParaRPr sz="1500">
              <a:latin typeface="Times New Roman"/>
              <a:cs typeface="Times New Roman"/>
            </a:endParaRPr>
          </a:p>
        </p:txBody>
      </p:sp>
      <p:sp>
        <p:nvSpPr>
          <p:cNvPr id="20" name="object 20"/>
          <p:cNvSpPr/>
          <p:nvPr/>
        </p:nvSpPr>
        <p:spPr>
          <a:xfrm>
            <a:off x="26568" y="6603"/>
            <a:ext cx="7504430" cy="5340350"/>
          </a:xfrm>
          <a:custGeom>
            <a:avLst/>
            <a:gdLst/>
            <a:ahLst/>
            <a:cxnLst/>
            <a:rect l="l" t="t" r="r" b="b"/>
            <a:pathLst>
              <a:path w="7504430" h="5340350">
                <a:moveTo>
                  <a:pt x="0" y="0"/>
                </a:moveTo>
                <a:lnTo>
                  <a:pt x="7504366" y="0"/>
                </a:lnTo>
                <a:lnTo>
                  <a:pt x="7504366" y="5340223"/>
                </a:lnTo>
                <a:lnTo>
                  <a:pt x="0" y="5340223"/>
                </a:lnTo>
                <a:lnTo>
                  <a:pt x="0" y="0"/>
                </a:lnTo>
                <a:close/>
              </a:path>
            </a:pathLst>
          </a:custGeom>
          <a:ln w="3175">
            <a:solidFill>
              <a:srgbClr val="000000"/>
            </a:solidFill>
          </a:ln>
        </p:spPr>
        <p:txBody>
          <a:bodyPr wrap="square" lIns="0" tIns="0" rIns="0" bIns="0" rtlCol="0"/>
          <a:lstStyle/>
          <a:p>
            <a:endParaRPr/>
          </a:p>
        </p:txBody>
      </p:sp>
      <p:sp>
        <p:nvSpPr>
          <p:cNvPr id="21" name="object 21"/>
          <p:cNvSpPr txBox="1"/>
          <p:nvPr/>
        </p:nvSpPr>
        <p:spPr>
          <a:xfrm>
            <a:off x="6404212" y="9998684"/>
            <a:ext cx="161290" cy="147955"/>
          </a:xfrm>
          <a:prstGeom prst="rect">
            <a:avLst/>
          </a:prstGeom>
        </p:spPr>
        <p:txBody>
          <a:bodyPr vert="horz" wrap="square" lIns="0" tIns="0" rIns="0" bIns="0" rtlCol="0">
            <a:spAutoFit/>
          </a:bodyPr>
          <a:lstStyle/>
          <a:p>
            <a:pPr marL="12700">
              <a:lnSpc>
                <a:spcPct val="100000"/>
              </a:lnSpc>
            </a:pPr>
            <a:r>
              <a:rPr sz="950" dirty="0">
                <a:latin typeface="Arial"/>
                <a:cs typeface="Arial"/>
              </a:rPr>
              <a:t>14</a:t>
            </a:r>
            <a:endParaRPr sz="950">
              <a:latin typeface="Arial"/>
              <a:cs typeface="Arial"/>
            </a:endParaRPr>
          </a:p>
        </p:txBody>
      </p:sp>
      <p:sp>
        <p:nvSpPr>
          <p:cNvPr id="22" name="object 22"/>
          <p:cNvSpPr/>
          <p:nvPr/>
        </p:nvSpPr>
        <p:spPr>
          <a:xfrm>
            <a:off x="4373503" y="7371723"/>
            <a:ext cx="2052861" cy="2731554"/>
          </a:xfrm>
          <a:prstGeom prst="rect">
            <a:avLst/>
          </a:prstGeom>
          <a:blipFill>
            <a:blip r:embed="rId3" cstate="print"/>
            <a:stretch>
              <a:fillRect/>
            </a:stretch>
          </a:blipFill>
        </p:spPr>
        <p:txBody>
          <a:bodyPr wrap="square" lIns="0" tIns="0" rIns="0" bIns="0" rtlCol="0"/>
          <a:lstStyle/>
          <a:p>
            <a:endParaRPr/>
          </a:p>
        </p:txBody>
      </p:sp>
      <p:sp>
        <p:nvSpPr>
          <p:cNvPr id="23" name="object 23"/>
          <p:cNvSpPr/>
          <p:nvPr/>
        </p:nvSpPr>
        <p:spPr>
          <a:xfrm>
            <a:off x="1168758" y="7612634"/>
            <a:ext cx="82550" cy="92075"/>
          </a:xfrm>
          <a:custGeom>
            <a:avLst/>
            <a:gdLst/>
            <a:ahLst/>
            <a:cxnLst/>
            <a:rect l="l" t="t" r="r" b="b"/>
            <a:pathLst>
              <a:path w="82550" h="92075">
                <a:moveTo>
                  <a:pt x="82064" y="45071"/>
                </a:moveTo>
                <a:lnTo>
                  <a:pt x="79878" y="29933"/>
                </a:lnTo>
                <a:lnTo>
                  <a:pt x="73822" y="16858"/>
                </a:lnTo>
                <a:lnTo>
                  <a:pt x="64647" y="6621"/>
                </a:lnTo>
                <a:lnTo>
                  <a:pt x="53103" y="0"/>
                </a:lnTo>
                <a:lnTo>
                  <a:pt x="36124" y="836"/>
                </a:lnTo>
                <a:lnTo>
                  <a:pt x="22290" y="5295"/>
                </a:lnTo>
                <a:lnTo>
                  <a:pt x="11635" y="12816"/>
                </a:lnTo>
                <a:lnTo>
                  <a:pt x="4193" y="22839"/>
                </a:lnTo>
                <a:lnTo>
                  <a:pt x="0" y="34804"/>
                </a:lnTo>
                <a:lnTo>
                  <a:pt x="1203" y="52711"/>
                </a:lnTo>
                <a:lnTo>
                  <a:pt x="5544" y="67602"/>
                </a:lnTo>
                <a:lnTo>
                  <a:pt x="12540" y="79260"/>
                </a:lnTo>
                <a:lnTo>
                  <a:pt x="21707" y="87472"/>
                </a:lnTo>
                <a:lnTo>
                  <a:pt x="32562" y="92021"/>
                </a:lnTo>
                <a:lnTo>
                  <a:pt x="48121" y="90367"/>
                </a:lnTo>
                <a:lnTo>
                  <a:pt x="78106" y="64892"/>
                </a:lnTo>
                <a:lnTo>
                  <a:pt x="82064" y="45071"/>
                </a:lnTo>
                <a:close/>
              </a:path>
            </a:pathLst>
          </a:custGeom>
          <a:ln w="9994">
            <a:solidFill>
              <a:srgbClr val="000000"/>
            </a:solidFill>
          </a:ln>
        </p:spPr>
        <p:txBody>
          <a:bodyPr wrap="square" lIns="0" tIns="0" rIns="0" bIns="0" rtlCol="0"/>
          <a:lstStyle/>
          <a:p>
            <a:endParaRPr/>
          </a:p>
        </p:txBody>
      </p:sp>
      <p:sp>
        <p:nvSpPr>
          <p:cNvPr id="24" name="object 24"/>
          <p:cNvSpPr/>
          <p:nvPr/>
        </p:nvSpPr>
        <p:spPr>
          <a:xfrm>
            <a:off x="2691777" y="8232305"/>
            <a:ext cx="458470" cy="0"/>
          </a:xfrm>
          <a:custGeom>
            <a:avLst/>
            <a:gdLst/>
            <a:ahLst/>
            <a:cxnLst/>
            <a:rect l="l" t="t" r="r" b="b"/>
            <a:pathLst>
              <a:path w="458469">
                <a:moveTo>
                  <a:pt x="0" y="0"/>
                </a:moveTo>
                <a:lnTo>
                  <a:pt x="458419" y="0"/>
                </a:lnTo>
              </a:path>
            </a:pathLst>
          </a:custGeom>
          <a:ln w="9994">
            <a:solidFill>
              <a:srgbClr val="000000"/>
            </a:solidFill>
          </a:ln>
        </p:spPr>
        <p:txBody>
          <a:bodyPr wrap="square" lIns="0" tIns="0" rIns="0" bIns="0" rtlCol="0"/>
          <a:lstStyle/>
          <a:p>
            <a:endParaRPr/>
          </a:p>
        </p:txBody>
      </p:sp>
      <p:sp>
        <p:nvSpPr>
          <p:cNvPr id="25" name="object 25"/>
          <p:cNvSpPr/>
          <p:nvPr/>
        </p:nvSpPr>
        <p:spPr>
          <a:xfrm>
            <a:off x="3404628" y="8232305"/>
            <a:ext cx="374650" cy="0"/>
          </a:xfrm>
          <a:custGeom>
            <a:avLst/>
            <a:gdLst/>
            <a:ahLst/>
            <a:cxnLst/>
            <a:rect l="l" t="t" r="r" b="b"/>
            <a:pathLst>
              <a:path w="374650">
                <a:moveTo>
                  <a:pt x="0" y="0"/>
                </a:moveTo>
                <a:lnTo>
                  <a:pt x="374307" y="0"/>
                </a:lnTo>
              </a:path>
            </a:pathLst>
          </a:custGeom>
          <a:ln w="9994">
            <a:solidFill>
              <a:srgbClr val="000000"/>
            </a:solidFill>
          </a:ln>
        </p:spPr>
        <p:txBody>
          <a:bodyPr wrap="square" lIns="0" tIns="0" rIns="0" bIns="0" rtlCol="0"/>
          <a:lstStyle/>
          <a:p>
            <a:endParaRPr/>
          </a:p>
        </p:txBody>
      </p:sp>
      <p:sp>
        <p:nvSpPr>
          <p:cNvPr id="26" name="object 26"/>
          <p:cNvSpPr/>
          <p:nvPr/>
        </p:nvSpPr>
        <p:spPr>
          <a:xfrm>
            <a:off x="2744876" y="8877858"/>
            <a:ext cx="374015" cy="0"/>
          </a:xfrm>
          <a:custGeom>
            <a:avLst/>
            <a:gdLst/>
            <a:ahLst/>
            <a:cxnLst/>
            <a:rect l="l" t="t" r="r" b="b"/>
            <a:pathLst>
              <a:path w="374014">
                <a:moveTo>
                  <a:pt x="0" y="0"/>
                </a:moveTo>
                <a:lnTo>
                  <a:pt x="373773" y="0"/>
                </a:lnTo>
              </a:path>
            </a:pathLst>
          </a:custGeom>
          <a:ln w="9994">
            <a:solidFill>
              <a:srgbClr val="000000"/>
            </a:solidFill>
          </a:ln>
        </p:spPr>
        <p:txBody>
          <a:bodyPr wrap="square" lIns="0" tIns="0" rIns="0" bIns="0" rtlCol="0"/>
          <a:lstStyle/>
          <a:p>
            <a:endParaRPr/>
          </a:p>
        </p:txBody>
      </p:sp>
      <p:sp>
        <p:nvSpPr>
          <p:cNvPr id="27" name="object 27"/>
          <p:cNvSpPr/>
          <p:nvPr/>
        </p:nvSpPr>
        <p:spPr>
          <a:xfrm>
            <a:off x="1035811" y="9553397"/>
            <a:ext cx="394970" cy="0"/>
          </a:xfrm>
          <a:custGeom>
            <a:avLst/>
            <a:gdLst/>
            <a:ahLst/>
            <a:cxnLst/>
            <a:rect l="l" t="t" r="r" b="b"/>
            <a:pathLst>
              <a:path w="394969">
                <a:moveTo>
                  <a:pt x="0" y="0"/>
                </a:moveTo>
                <a:lnTo>
                  <a:pt x="394804" y="0"/>
                </a:lnTo>
              </a:path>
            </a:pathLst>
          </a:custGeom>
          <a:ln w="9994">
            <a:solidFill>
              <a:srgbClr val="000000"/>
            </a:solidFill>
          </a:ln>
        </p:spPr>
        <p:txBody>
          <a:bodyPr wrap="square" lIns="0" tIns="0" rIns="0" bIns="0" rtlCol="0"/>
          <a:lstStyle/>
          <a:p>
            <a:endParaRPr/>
          </a:p>
        </p:txBody>
      </p:sp>
      <p:sp>
        <p:nvSpPr>
          <p:cNvPr id="28" name="object 28"/>
          <p:cNvSpPr/>
          <p:nvPr/>
        </p:nvSpPr>
        <p:spPr>
          <a:xfrm>
            <a:off x="1850123" y="9553397"/>
            <a:ext cx="374650" cy="0"/>
          </a:xfrm>
          <a:custGeom>
            <a:avLst/>
            <a:gdLst/>
            <a:ahLst/>
            <a:cxnLst/>
            <a:rect l="l" t="t" r="r" b="b"/>
            <a:pathLst>
              <a:path w="374650">
                <a:moveTo>
                  <a:pt x="0" y="0"/>
                </a:moveTo>
                <a:lnTo>
                  <a:pt x="374307" y="0"/>
                </a:lnTo>
              </a:path>
            </a:pathLst>
          </a:custGeom>
          <a:ln w="9994">
            <a:solidFill>
              <a:srgbClr val="000000"/>
            </a:solidFill>
          </a:ln>
        </p:spPr>
        <p:txBody>
          <a:bodyPr wrap="square" lIns="0" tIns="0" rIns="0" bIns="0" rtlCol="0"/>
          <a:lstStyle/>
          <a:p>
            <a:endParaRPr/>
          </a:p>
        </p:txBody>
      </p:sp>
      <p:sp>
        <p:nvSpPr>
          <p:cNvPr id="29" name="object 29"/>
          <p:cNvSpPr txBox="1"/>
          <p:nvPr/>
        </p:nvSpPr>
        <p:spPr>
          <a:xfrm>
            <a:off x="997355" y="5900777"/>
            <a:ext cx="5708650" cy="1980564"/>
          </a:xfrm>
          <a:prstGeom prst="rect">
            <a:avLst/>
          </a:prstGeom>
        </p:spPr>
        <p:txBody>
          <a:bodyPr vert="horz" wrap="square" lIns="0" tIns="0" rIns="0" bIns="0" rtlCol="0">
            <a:spAutoFit/>
          </a:bodyPr>
          <a:lstStyle/>
          <a:p>
            <a:pPr>
              <a:lnSpc>
                <a:spcPct val="100000"/>
              </a:lnSpc>
            </a:pPr>
            <a:r>
              <a:rPr sz="2200" spc="-5" dirty="0" smtClean="0">
                <a:solidFill>
                  <a:srgbClr val="0000CC"/>
                </a:solidFill>
                <a:latin typeface="Arial"/>
                <a:cs typeface="Arial"/>
              </a:rPr>
              <a:t>Derivatio</a:t>
            </a:r>
            <a:r>
              <a:rPr sz="2200" dirty="0" smtClean="0">
                <a:solidFill>
                  <a:srgbClr val="0000CC"/>
                </a:solidFill>
                <a:latin typeface="Arial"/>
                <a:cs typeface="Arial"/>
              </a:rPr>
              <a:t>n</a:t>
            </a:r>
            <a:r>
              <a:rPr sz="2200" spc="-5" dirty="0" smtClean="0">
                <a:solidFill>
                  <a:srgbClr val="0000CC"/>
                </a:solidFill>
                <a:latin typeface="Arial"/>
                <a:cs typeface="Arial"/>
              </a:rPr>
              <a:t> </a:t>
            </a:r>
            <a:r>
              <a:rPr sz="2200" spc="-5" dirty="0">
                <a:solidFill>
                  <a:srgbClr val="0000CC"/>
                </a:solidFill>
                <a:latin typeface="Arial"/>
                <a:cs typeface="Arial"/>
              </a:rPr>
              <a:t>o</a:t>
            </a:r>
            <a:r>
              <a:rPr sz="2200" dirty="0">
                <a:solidFill>
                  <a:srgbClr val="0000CC"/>
                </a:solidFill>
                <a:latin typeface="Arial"/>
                <a:cs typeface="Arial"/>
              </a:rPr>
              <a:t>f</a:t>
            </a:r>
            <a:r>
              <a:rPr sz="2200" spc="-5" dirty="0">
                <a:solidFill>
                  <a:srgbClr val="0000CC"/>
                </a:solidFill>
                <a:latin typeface="Arial"/>
                <a:cs typeface="Arial"/>
              </a:rPr>
              <a:t> th</a:t>
            </a:r>
            <a:r>
              <a:rPr sz="2200" dirty="0">
                <a:solidFill>
                  <a:srgbClr val="0000CC"/>
                </a:solidFill>
                <a:latin typeface="Arial"/>
                <a:cs typeface="Arial"/>
              </a:rPr>
              <a:t>e</a:t>
            </a:r>
            <a:r>
              <a:rPr sz="2200" spc="-5" dirty="0">
                <a:solidFill>
                  <a:srgbClr val="0000CC"/>
                </a:solidFill>
                <a:latin typeface="Arial"/>
                <a:cs typeface="Arial"/>
              </a:rPr>
              <a:t> Wav</a:t>
            </a:r>
            <a:r>
              <a:rPr sz="2200" dirty="0">
                <a:solidFill>
                  <a:srgbClr val="0000CC"/>
                </a:solidFill>
                <a:latin typeface="Arial"/>
                <a:cs typeface="Arial"/>
              </a:rPr>
              <a:t>e</a:t>
            </a:r>
            <a:r>
              <a:rPr sz="2200" spc="-5" dirty="0">
                <a:solidFill>
                  <a:srgbClr val="0000CC"/>
                </a:solidFill>
                <a:latin typeface="Arial"/>
                <a:cs typeface="Arial"/>
              </a:rPr>
              <a:t> Equatio</a:t>
            </a:r>
            <a:r>
              <a:rPr sz="2200" dirty="0">
                <a:solidFill>
                  <a:srgbClr val="0000CC"/>
                </a:solidFill>
                <a:latin typeface="Arial"/>
                <a:cs typeface="Arial"/>
              </a:rPr>
              <a:t>n</a:t>
            </a:r>
            <a:r>
              <a:rPr sz="2200" spc="-5" dirty="0">
                <a:solidFill>
                  <a:srgbClr val="0000CC"/>
                </a:solidFill>
                <a:latin typeface="Arial"/>
                <a:cs typeface="Arial"/>
              </a:rPr>
              <a:t> (II)</a:t>
            </a:r>
            <a:endParaRPr sz="2200" dirty="0">
              <a:latin typeface="Arial"/>
              <a:cs typeface="Arial"/>
            </a:endParaRPr>
          </a:p>
          <a:p>
            <a:pPr marL="12700" marR="5080" algn="just">
              <a:lnSpc>
                <a:spcPct val="100000"/>
              </a:lnSpc>
              <a:spcBef>
                <a:spcPts val="844"/>
              </a:spcBef>
            </a:pPr>
            <a:r>
              <a:rPr sz="1650" dirty="0">
                <a:latin typeface="Arial"/>
                <a:cs typeface="Arial"/>
              </a:rPr>
              <a:t>We will assume E and B vary in a certain way, consistent with Maxwell equations, and show that electromagnetic wave are a consequence of the application of Faraday’s law and Ampere-Maxwell law.</a:t>
            </a:r>
          </a:p>
          <a:p>
            <a:pPr marL="158115">
              <a:lnSpc>
                <a:spcPct val="100000"/>
              </a:lnSpc>
              <a:spcBef>
                <a:spcPts val="395"/>
              </a:spcBef>
            </a:pPr>
            <a:r>
              <a:rPr sz="4200" baseline="-13888" dirty="0">
                <a:latin typeface="Symbol"/>
                <a:cs typeface="Symbol"/>
              </a:rPr>
              <a:t></a:t>
            </a:r>
            <a:r>
              <a:rPr sz="4200" spc="-644" baseline="-13888" dirty="0">
                <a:latin typeface="Times New Roman"/>
                <a:cs typeface="Times New Roman"/>
              </a:rPr>
              <a:t> </a:t>
            </a:r>
            <a:r>
              <a:rPr sz="1850" b="1" spc="20" dirty="0">
                <a:latin typeface="Times New Roman"/>
                <a:cs typeface="Times New Roman"/>
              </a:rPr>
              <a:t>E</a:t>
            </a:r>
            <a:r>
              <a:rPr sz="1850" b="1" spc="-245" dirty="0">
                <a:latin typeface="Times New Roman"/>
                <a:cs typeface="Times New Roman"/>
              </a:rPr>
              <a:t> </a:t>
            </a:r>
            <a:r>
              <a:rPr sz="1850" spc="5" dirty="0">
                <a:latin typeface="Symbol"/>
                <a:cs typeface="Symbol"/>
              </a:rPr>
              <a:t></a:t>
            </a:r>
            <a:r>
              <a:rPr sz="1850" spc="-229" dirty="0">
                <a:latin typeface="Times New Roman"/>
                <a:cs typeface="Times New Roman"/>
              </a:rPr>
              <a:t> </a:t>
            </a:r>
            <a:r>
              <a:rPr sz="1850" i="1" spc="10" dirty="0">
                <a:latin typeface="Times New Roman"/>
                <a:cs typeface="Times New Roman"/>
              </a:rPr>
              <a:t>d</a:t>
            </a:r>
            <a:r>
              <a:rPr sz="1850" spc="265" dirty="0">
                <a:latin typeface="Trebuchet MS"/>
                <a:cs typeface="Trebuchet MS"/>
              </a:rPr>
              <a:t>l</a:t>
            </a:r>
            <a:r>
              <a:rPr sz="1850" spc="-110" dirty="0">
                <a:latin typeface="Trebuchet MS"/>
                <a:cs typeface="Trebuchet MS"/>
              </a:rPr>
              <a:t> </a:t>
            </a:r>
            <a:r>
              <a:rPr sz="1850" spc="10" dirty="0">
                <a:latin typeface="Symbol"/>
                <a:cs typeface="Symbol"/>
              </a:rPr>
              <a:t></a:t>
            </a:r>
            <a:r>
              <a:rPr sz="1850" spc="-50" dirty="0">
                <a:latin typeface="Times New Roman"/>
                <a:cs typeface="Times New Roman"/>
              </a:rPr>
              <a:t> </a:t>
            </a:r>
            <a:r>
              <a:rPr sz="1850" spc="114" dirty="0">
                <a:latin typeface="Times New Roman"/>
                <a:cs typeface="Times New Roman"/>
              </a:rPr>
              <a:t>(</a:t>
            </a:r>
            <a:r>
              <a:rPr sz="1850" i="1" spc="135" dirty="0">
                <a:latin typeface="Times New Roman"/>
                <a:cs typeface="Times New Roman"/>
              </a:rPr>
              <a:t>E</a:t>
            </a:r>
            <a:r>
              <a:rPr sz="1650" i="1" baseline="-22727" dirty="0">
                <a:latin typeface="Times New Roman"/>
                <a:cs typeface="Times New Roman"/>
              </a:rPr>
              <a:t>y</a:t>
            </a:r>
            <a:r>
              <a:rPr sz="1650" i="1" spc="-232" baseline="-22727" dirty="0">
                <a:latin typeface="Times New Roman"/>
                <a:cs typeface="Times New Roman"/>
              </a:rPr>
              <a:t> </a:t>
            </a:r>
            <a:r>
              <a:rPr sz="1650" baseline="-22727" dirty="0">
                <a:latin typeface="Times New Roman"/>
                <a:cs typeface="Times New Roman"/>
              </a:rPr>
              <a:t>2 </a:t>
            </a:r>
            <a:r>
              <a:rPr sz="1650" spc="-67" baseline="-22727" dirty="0">
                <a:latin typeface="Times New Roman"/>
                <a:cs typeface="Times New Roman"/>
              </a:rPr>
              <a:t> </a:t>
            </a:r>
            <a:r>
              <a:rPr sz="1850" spc="10" dirty="0">
                <a:latin typeface="Symbol"/>
                <a:cs typeface="Symbol"/>
              </a:rPr>
              <a:t></a:t>
            </a:r>
            <a:r>
              <a:rPr sz="1850" spc="-85" dirty="0">
                <a:latin typeface="Times New Roman"/>
                <a:cs typeface="Times New Roman"/>
              </a:rPr>
              <a:t> </a:t>
            </a:r>
            <a:r>
              <a:rPr sz="1850" i="1" spc="135" dirty="0">
                <a:latin typeface="Times New Roman"/>
                <a:cs typeface="Times New Roman"/>
              </a:rPr>
              <a:t>E</a:t>
            </a:r>
            <a:r>
              <a:rPr sz="1650" i="1" baseline="-22727" dirty="0">
                <a:latin typeface="Times New Roman"/>
                <a:cs typeface="Times New Roman"/>
              </a:rPr>
              <a:t>y</a:t>
            </a:r>
            <a:r>
              <a:rPr sz="1650" baseline="-22727" dirty="0">
                <a:latin typeface="Times New Roman"/>
                <a:cs typeface="Times New Roman"/>
              </a:rPr>
              <a:t>1</a:t>
            </a:r>
            <a:r>
              <a:rPr sz="1650" spc="-232" baseline="-22727" dirty="0">
                <a:latin typeface="Times New Roman"/>
                <a:cs typeface="Times New Roman"/>
              </a:rPr>
              <a:t> </a:t>
            </a:r>
            <a:r>
              <a:rPr sz="1850" spc="50" dirty="0">
                <a:latin typeface="Times New Roman"/>
                <a:cs typeface="Times New Roman"/>
              </a:rPr>
              <a:t>)</a:t>
            </a:r>
            <a:r>
              <a:rPr sz="1850" spc="5" dirty="0">
                <a:latin typeface="Symbol"/>
                <a:cs typeface="Symbol"/>
              </a:rPr>
              <a:t></a:t>
            </a:r>
            <a:r>
              <a:rPr sz="1850" i="1" spc="15" dirty="0">
                <a:latin typeface="Times New Roman"/>
                <a:cs typeface="Times New Roman"/>
              </a:rPr>
              <a:t>y</a:t>
            </a:r>
            <a:endParaRPr sz="1850" dirty="0">
              <a:latin typeface="Times New Roman"/>
              <a:cs typeface="Times New Roman"/>
            </a:endParaRPr>
          </a:p>
        </p:txBody>
      </p:sp>
      <p:sp>
        <p:nvSpPr>
          <p:cNvPr id="30" name="object 30"/>
          <p:cNvSpPr txBox="1"/>
          <p:nvPr/>
        </p:nvSpPr>
        <p:spPr>
          <a:xfrm>
            <a:off x="2444102" y="9407644"/>
            <a:ext cx="1485900" cy="265430"/>
          </a:xfrm>
          <a:prstGeom prst="rect">
            <a:avLst/>
          </a:prstGeom>
        </p:spPr>
        <p:txBody>
          <a:bodyPr vert="horz" wrap="square" lIns="0" tIns="0" rIns="0" bIns="0" rtlCol="0">
            <a:spAutoFit/>
          </a:bodyPr>
          <a:lstStyle/>
          <a:p>
            <a:pPr marL="12700">
              <a:lnSpc>
                <a:spcPct val="100000"/>
              </a:lnSpc>
            </a:pPr>
            <a:r>
              <a:rPr sz="1850" spc="15" dirty="0">
                <a:latin typeface="Times New Roman"/>
                <a:cs typeface="Times New Roman"/>
              </a:rPr>
              <a:t>(Faraday's</a:t>
            </a:r>
            <a:r>
              <a:rPr sz="1850" spc="-110" dirty="0">
                <a:latin typeface="Times New Roman"/>
                <a:cs typeface="Times New Roman"/>
              </a:rPr>
              <a:t> </a:t>
            </a:r>
            <a:r>
              <a:rPr sz="1850" spc="15" dirty="0">
                <a:latin typeface="Times New Roman"/>
                <a:cs typeface="Times New Roman"/>
              </a:rPr>
              <a:t>law)</a:t>
            </a:r>
            <a:endParaRPr sz="1850">
              <a:latin typeface="Times New Roman"/>
              <a:cs typeface="Times New Roman"/>
            </a:endParaRPr>
          </a:p>
        </p:txBody>
      </p:sp>
      <p:sp>
        <p:nvSpPr>
          <p:cNvPr id="31" name="object 31"/>
          <p:cNvSpPr txBox="1"/>
          <p:nvPr/>
        </p:nvSpPr>
        <p:spPr>
          <a:xfrm>
            <a:off x="1015765" y="8728823"/>
            <a:ext cx="1704975" cy="309880"/>
          </a:xfrm>
          <a:prstGeom prst="rect">
            <a:avLst/>
          </a:prstGeom>
        </p:spPr>
        <p:txBody>
          <a:bodyPr vert="horz" wrap="square" lIns="0" tIns="0" rIns="0" bIns="0" rtlCol="0">
            <a:spAutoFit/>
          </a:bodyPr>
          <a:lstStyle/>
          <a:p>
            <a:pPr marL="12700">
              <a:lnSpc>
                <a:spcPct val="100000"/>
              </a:lnSpc>
            </a:pPr>
            <a:r>
              <a:rPr sz="1850" spc="114" dirty="0">
                <a:latin typeface="Times New Roman"/>
                <a:cs typeface="Times New Roman"/>
              </a:rPr>
              <a:t>(</a:t>
            </a:r>
            <a:r>
              <a:rPr sz="1850" i="1" spc="145" dirty="0">
                <a:latin typeface="Times New Roman"/>
                <a:cs typeface="Times New Roman"/>
              </a:rPr>
              <a:t>E</a:t>
            </a:r>
            <a:r>
              <a:rPr sz="1650" i="1" baseline="-22727" dirty="0">
                <a:latin typeface="Times New Roman"/>
                <a:cs typeface="Times New Roman"/>
              </a:rPr>
              <a:t>y</a:t>
            </a:r>
            <a:r>
              <a:rPr sz="1650" i="1" spc="-232" baseline="-22727" dirty="0">
                <a:latin typeface="Times New Roman"/>
                <a:cs typeface="Times New Roman"/>
              </a:rPr>
              <a:t> </a:t>
            </a:r>
            <a:r>
              <a:rPr sz="1650" baseline="-22727" dirty="0">
                <a:latin typeface="Times New Roman"/>
                <a:cs typeface="Times New Roman"/>
              </a:rPr>
              <a:t>2 </a:t>
            </a:r>
            <a:r>
              <a:rPr sz="1650" spc="-67" baseline="-22727" dirty="0">
                <a:latin typeface="Times New Roman"/>
                <a:cs typeface="Times New Roman"/>
              </a:rPr>
              <a:t> </a:t>
            </a:r>
            <a:r>
              <a:rPr sz="1850" spc="10" dirty="0">
                <a:latin typeface="Symbol"/>
                <a:cs typeface="Symbol"/>
              </a:rPr>
              <a:t></a:t>
            </a:r>
            <a:r>
              <a:rPr sz="1850" spc="-85" dirty="0">
                <a:latin typeface="Times New Roman"/>
                <a:cs typeface="Times New Roman"/>
              </a:rPr>
              <a:t> </a:t>
            </a:r>
            <a:r>
              <a:rPr sz="1850" i="1" spc="145" dirty="0">
                <a:latin typeface="Times New Roman"/>
                <a:cs typeface="Times New Roman"/>
              </a:rPr>
              <a:t>E</a:t>
            </a:r>
            <a:r>
              <a:rPr sz="1650" i="1" baseline="-22727" dirty="0">
                <a:latin typeface="Times New Roman"/>
                <a:cs typeface="Times New Roman"/>
              </a:rPr>
              <a:t>y</a:t>
            </a:r>
            <a:r>
              <a:rPr sz="1650" baseline="-22727" dirty="0">
                <a:latin typeface="Times New Roman"/>
                <a:cs typeface="Times New Roman"/>
              </a:rPr>
              <a:t>1</a:t>
            </a:r>
            <a:r>
              <a:rPr sz="1650" spc="-225" baseline="-22727" dirty="0">
                <a:latin typeface="Times New Roman"/>
                <a:cs typeface="Times New Roman"/>
              </a:rPr>
              <a:t> </a:t>
            </a:r>
            <a:r>
              <a:rPr sz="1850" spc="50" dirty="0">
                <a:latin typeface="Times New Roman"/>
                <a:cs typeface="Times New Roman"/>
              </a:rPr>
              <a:t>)</a:t>
            </a:r>
            <a:r>
              <a:rPr sz="1850" spc="5" dirty="0">
                <a:latin typeface="Symbol"/>
                <a:cs typeface="Symbol"/>
              </a:rPr>
              <a:t></a:t>
            </a:r>
            <a:r>
              <a:rPr sz="1850" i="1" spc="15" dirty="0">
                <a:latin typeface="Times New Roman"/>
                <a:cs typeface="Times New Roman"/>
              </a:rPr>
              <a:t>y</a:t>
            </a:r>
            <a:r>
              <a:rPr sz="1850" i="1" spc="20" dirty="0">
                <a:latin typeface="Times New Roman"/>
                <a:cs typeface="Times New Roman"/>
              </a:rPr>
              <a:t> </a:t>
            </a:r>
            <a:r>
              <a:rPr sz="1850" spc="10" dirty="0">
                <a:latin typeface="Symbol"/>
                <a:cs typeface="Symbol"/>
              </a:rPr>
              <a:t></a:t>
            </a:r>
            <a:r>
              <a:rPr sz="1850" spc="-20" dirty="0">
                <a:latin typeface="Times New Roman"/>
                <a:cs typeface="Times New Roman"/>
              </a:rPr>
              <a:t> </a:t>
            </a:r>
            <a:r>
              <a:rPr sz="1850" spc="10" dirty="0">
                <a:latin typeface="Symbol"/>
                <a:cs typeface="Symbol"/>
              </a:rPr>
              <a:t></a:t>
            </a:r>
            <a:endParaRPr sz="1850">
              <a:latin typeface="Symbol"/>
              <a:cs typeface="Symbol"/>
            </a:endParaRPr>
          </a:p>
        </p:txBody>
      </p:sp>
      <p:sp>
        <p:nvSpPr>
          <p:cNvPr id="32" name="object 32"/>
          <p:cNvSpPr txBox="1"/>
          <p:nvPr/>
        </p:nvSpPr>
        <p:spPr>
          <a:xfrm>
            <a:off x="1926798" y="9590963"/>
            <a:ext cx="208279" cy="269240"/>
          </a:xfrm>
          <a:prstGeom prst="rect">
            <a:avLst/>
          </a:prstGeom>
        </p:spPr>
        <p:txBody>
          <a:bodyPr vert="horz" wrap="square" lIns="0" tIns="0" rIns="0" bIns="0" rtlCol="0">
            <a:spAutoFit/>
          </a:bodyPr>
          <a:lstStyle/>
          <a:p>
            <a:pPr marL="12700">
              <a:lnSpc>
                <a:spcPct val="100000"/>
              </a:lnSpc>
            </a:pPr>
            <a:r>
              <a:rPr sz="1850" spc="-5" dirty="0">
                <a:latin typeface="Symbol"/>
                <a:cs typeface="Symbol"/>
              </a:rPr>
              <a:t></a:t>
            </a:r>
            <a:r>
              <a:rPr sz="1850" i="1" spc="10" dirty="0">
                <a:latin typeface="Times New Roman"/>
                <a:cs typeface="Times New Roman"/>
              </a:rPr>
              <a:t>t</a:t>
            </a:r>
            <a:endParaRPr sz="1850">
              <a:latin typeface="Times New Roman"/>
              <a:cs typeface="Times New Roman"/>
            </a:endParaRPr>
          </a:p>
        </p:txBody>
      </p:sp>
      <p:sp>
        <p:nvSpPr>
          <p:cNvPr id="33" name="object 33"/>
          <p:cNvSpPr txBox="1"/>
          <p:nvPr/>
        </p:nvSpPr>
        <p:spPr>
          <a:xfrm>
            <a:off x="1481518" y="9252405"/>
            <a:ext cx="713740" cy="417195"/>
          </a:xfrm>
          <a:prstGeom prst="rect">
            <a:avLst/>
          </a:prstGeom>
        </p:spPr>
        <p:txBody>
          <a:bodyPr vert="horz" wrap="square" lIns="0" tIns="0" rIns="0" bIns="0" rtlCol="0">
            <a:spAutoFit/>
          </a:bodyPr>
          <a:lstStyle/>
          <a:p>
            <a:pPr marL="12700">
              <a:lnSpc>
                <a:spcPct val="100000"/>
              </a:lnSpc>
            </a:pPr>
            <a:r>
              <a:rPr sz="2775" spc="15" baseline="-36036" dirty="0">
                <a:latin typeface="Symbol"/>
                <a:cs typeface="Symbol"/>
              </a:rPr>
              <a:t></a:t>
            </a:r>
            <a:r>
              <a:rPr sz="2775" spc="-30" baseline="-36036" dirty="0">
                <a:latin typeface="Times New Roman"/>
                <a:cs typeface="Times New Roman"/>
              </a:rPr>
              <a:t> </a:t>
            </a:r>
            <a:r>
              <a:rPr sz="2775" spc="15" baseline="-36036" dirty="0">
                <a:latin typeface="Symbol"/>
                <a:cs typeface="Symbol"/>
              </a:rPr>
              <a:t></a:t>
            </a:r>
            <a:r>
              <a:rPr sz="2775" spc="-112" baseline="-36036" dirty="0">
                <a:latin typeface="Times New Roman"/>
                <a:cs typeface="Times New Roman"/>
              </a:rPr>
              <a:t> </a:t>
            </a:r>
            <a:r>
              <a:rPr sz="1850" spc="-5" dirty="0">
                <a:latin typeface="Symbol"/>
                <a:cs typeface="Symbol"/>
              </a:rPr>
              <a:t></a:t>
            </a:r>
            <a:r>
              <a:rPr sz="1850" i="1" spc="30" dirty="0">
                <a:latin typeface="Times New Roman"/>
                <a:cs typeface="Times New Roman"/>
              </a:rPr>
              <a:t>B</a:t>
            </a:r>
            <a:r>
              <a:rPr sz="1650" i="1" baseline="-22727" dirty="0">
                <a:latin typeface="Times New Roman"/>
                <a:cs typeface="Times New Roman"/>
              </a:rPr>
              <a:t>z</a:t>
            </a:r>
            <a:endParaRPr sz="1650" baseline="-22727">
              <a:latin typeface="Times New Roman"/>
              <a:cs typeface="Times New Roman"/>
            </a:endParaRPr>
          </a:p>
        </p:txBody>
      </p:sp>
      <p:sp>
        <p:nvSpPr>
          <p:cNvPr id="34" name="object 34"/>
          <p:cNvSpPr txBox="1"/>
          <p:nvPr/>
        </p:nvSpPr>
        <p:spPr>
          <a:xfrm>
            <a:off x="1108258" y="9590963"/>
            <a:ext cx="248285" cy="269240"/>
          </a:xfrm>
          <a:prstGeom prst="rect">
            <a:avLst/>
          </a:prstGeom>
        </p:spPr>
        <p:txBody>
          <a:bodyPr vert="horz" wrap="square" lIns="0" tIns="0" rIns="0" bIns="0" rtlCol="0">
            <a:spAutoFit/>
          </a:bodyPr>
          <a:lstStyle/>
          <a:p>
            <a:pPr marL="12700">
              <a:lnSpc>
                <a:spcPct val="100000"/>
              </a:lnSpc>
            </a:pPr>
            <a:r>
              <a:rPr sz="1850" spc="-5" dirty="0">
                <a:latin typeface="Symbol"/>
                <a:cs typeface="Symbol"/>
              </a:rPr>
              <a:t></a:t>
            </a:r>
            <a:r>
              <a:rPr sz="1850" i="1" spc="15" dirty="0">
                <a:latin typeface="Times New Roman"/>
                <a:cs typeface="Times New Roman"/>
              </a:rPr>
              <a:t>x</a:t>
            </a:r>
            <a:endParaRPr sz="1850">
              <a:latin typeface="Times New Roman"/>
              <a:cs typeface="Times New Roman"/>
            </a:endParaRPr>
          </a:p>
        </p:txBody>
      </p:sp>
      <p:sp>
        <p:nvSpPr>
          <p:cNvPr id="35" name="object 35"/>
          <p:cNvSpPr txBox="1"/>
          <p:nvPr/>
        </p:nvSpPr>
        <p:spPr>
          <a:xfrm>
            <a:off x="1035711" y="9222978"/>
            <a:ext cx="366395" cy="309880"/>
          </a:xfrm>
          <a:prstGeom prst="rect">
            <a:avLst/>
          </a:prstGeom>
        </p:spPr>
        <p:txBody>
          <a:bodyPr vert="horz" wrap="square" lIns="0" tIns="0" rIns="0" bIns="0" rtlCol="0">
            <a:spAutoFit/>
          </a:bodyPr>
          <a:lstStyle/>
          <a:p>
            <a:pPr marL="12700">
              <a:lnSpc>
                <a:spcPct val="100000"/>
              </a:lnSpc>
            </a:pPr>
            <a:r>
              <a:rPr sz="1850" spc="-5" dirty="0">
                <a:latin typeface="Symbol"/>
                <a:cs typeface="Symbol"/>
              </a:rPr>
              <a:t></a:t>
            </a:r>
            <a:r>
              <a:rPr sz="1850" i="1" spc="145" dirty="0">
                <a:latin typeface="Times New Roman"/>
                <a:cs typeface="Times New Roman"/>
              </a:rPr>
              <a:t>E</a:t>
            </a:r>
            <a:r>
              <a:rPr sz="1650" i="1" baseline="-22727" dirty="0">
                <a:latin typeface="Times New Roman"/>
                <a:cs typeface="Times New Roman"/>
              </a:rPr>
              <a:t>y</a:t>
            </a:r>
            <a:endParaRPr sz="1650" baseline="-22727">
              <a:latin typeface="Times New Roman"/>
              <a:cs typeface="Times New Roman"/>
            </a:endParaRPr>
          </a:p>
        </p:txBody>
      </p:sp>
      <p:sp>
        <p:nvSpPr>
          <p:cNvPr id="36" name="object 36"/>
          <p:cNvSpPr txBox="1"/>
          <p:nvPr/>
        </p:nvSpPr>
        <p:spPr>
          <a:xfrm>
            <a:off x="3147473" y="8270426"/>
            <a:ext cx="542290" cy="727710"/>
          </a:xfrm>
          <a:prstGeom prst="rect">
            <a:avLst/>
          </a:prstGeom>
        </p:spPr>
        <p:txBody>
          <a:bodyPr vert="horz" wrap="square" lIns="0" tIns="0" rIns="0" bIns="0" rtlCol="0">
            <a:spAutoFit/>
          </a:bodyPr>
          <a:lstStyle/>
          <a:p>
            <a:pPr marL="346075">
              <a:lnSpc>
                <a:spcPct val="100000"/>
              </a:lnSpc>
            </a:pPr>
            <a:r>
              <a:rPr sz="1850" spc="-5" dirty="0">
                <a:latin typeface="Symbol"/>
                <a:cs typeface="Symbol"/>
              </a:rPr>
              <a:t></a:t>
            </a:r>
            <a:r>
              <a:rPr sz="1850" i="1" spc="10" dirty="0">
                <a:latin typeface="Times New Roman"/>
                <a:cs typeface="Times New Roman"/>
              </a:rPr>
              <a:t>t</a:t>
            </a:r>
            <a:endParaRPr sz="1850">
              <a:latin typeface="Times New Roman"/>
              <a:cs typeface="Times New Roman"/>
            </a:endParaRPr>
          </a:p>
          <a:p>
            <a:pPr marL="12700">
              <a:lnSpc>
                <a:spcPct val="100000"/>
              </a:lnSpc>
              <a:spcBef>
                <a:spcPts val="1390"/>
              </a:spcBef>
            </a:pPr>
            <a:r>
              <a:rPr sz="1850" spc="5" dirty="0">
                <a:latin typeface="Symbol"/>
                <a:cs typeface="Symbol"/>
              </a:rPr>
              <a:t></a:t>
            </a:r>
            <a:r>
              <a:rPr sz="1850" i="1" dirty="0">
                <a:latin typeface="Times New Roman"/>
                <a:cs typeface="Times New Roman"/>
              </a:rPr>
              <a:t>x</a:t>
            </a:r>
            <a:r>
              <a:rPr sz="1850" spc="5" dirty="0">
                <a:latin typeface="Symbol"/>
                <a:cs typeface="Symbol"/>
              </a:rPr>
              <a:t></a:t>
            </a:r>
            <a:r>
              <a:rPr sz="1850" i="1" spc="15" dirty="0">
                <a:latin typeface="Times New Roman"/>
                <a:cs typeface="Times New Roman"/>
              </a:rPr>
              <a:t>y</a:t>
            </a:r>
            <a:endParaRPr sz="1850">
              <a:latin typeface="Times New Roman"/>
              <a:cs typeface="Times New Roman"/>
            </a:endParaRPr>
          </a:p>
        </p:txBody>
      </p:sp>
      <p:sp>
        <p:nvSpPr>
          <p:cNvPr id="37" name="object 37"/>
          <p:cNvSpPr txBox="1"/>
          <p:nvPr/>
        </p:nvSpPr>
        <p:spPr>
          <a:xfrm>
            <a:off x="2821002" y="8915981"/>
            <a:ext cx="208279" cy="269240"/>
          </a:xfrm>
          <a:prstGeom prst="rect">
            <a:avLst/>
          </a:prstGeom>
        </p:spPr>
        <p:txBody>
          <a:bodyPr vert="horz" wrap="square" lIns="0" tIns="0" rIns="0" bIns="0" rtlCol="0">
            <a:spAutoFit/>
          </a:bodyPr>
          <a:lstStyle/>
          <a:p>
            <a:pPr marL="12700">
              <a:lnSpc>
                <a:spcPct val="100000"/>
              </a:lnSpc>
            </a:pPr>
            <a:r>
              <a:rPr sz="1850" spc="-5" dirty="0">
                <a:latin typeface="Symbol"/>
                <a:cs typeface="Symbol"/>
              </a:rPr>
              <a:t></a:t>
            </a:r>
            <a:r>
              <a:rPr sz="1850" i="1" spc="10" dirty="0">
                <a:latin typeface="Times New Roman"/>
                <a:cs typeface="Times New Roman"/>
              </a:rPr>
              <a:t>t</a:t>
            </a:r>
            <a:endParaRPr sz="1850">
              <a:latin typeface="Times New Roman"/>
              <a:cs typeface="Times New Roman"/>
            </a:endParaRPr>
          </a:p>
        </p:txBody>
      </p:sp>
      <p:sp>
        <p:nvSpPr>
          <p:cNvPr id="38" name="object 38"/>
          <p:cNvSpPr txBox="1"/>
          <p:nvPr/>
        </p:nvSpPr>
        <p:spPr>
          <a:xfrm>
            <a:off x="2744258" y="8270426"/>
            <a:ext cx="344805" cy="616585"/>
          </a:xfrm>
          <a:prstGeom prst="rect">
            <a:avLst/>
          </a:prstGeom>
        </p:spPr>
        <p:txBody>
          <a:bodyPr vert="horz" wrap="square" lIns="0" tIns="0" rIns="0" bIns="0" rtlCol="0">
            <a:spAutoFit/>
          </a:bodyPr>
          <a:lstStyle/>
          <a:p>
            <a:pPr algn="ctr">
              <a:lnSpc>
                <a:spcPct val="100000"/>
              </a:lnSpc>
            </a:pPr>
            <a:r>
              <a:rPr sz="1850" spc="-5" dirty="0">
                <a:latin typeface="Symbol"/>
                <a:cs typeface="Symbol"/>
              </a:rPr>
              <a:t></a:t>
            </a:r>
            <a:r>
              <a:rPr sz="1850" i="1" spc="10" dirty="0">
                <a:latin typeface="Times New Roman"/>
                <a:cs typeface="Times New Roman"/>
              </a:rPr>
              <a:t>t</a:t>
            </a:r>
            <a:endParaRPr sz="1850">
              <a:latin typeface="Times New Roman"/>
              <a:cs typeface="Times New Roman"/>
            </a:endParaRPr>
          </a:p>
          <a:p>
            <a:pPr algn="ctr">
              <a:lnSpc>
                <a:spcPct val="100000"/>
              </a:lnSpc>
              <a:spcBef>
                <a:spcPts val="195"/>
              </a:spcBef>
            </a:pPr>
            <a:r>
              <a:rPr sz="1850" spc="-5" dirty="0">
                <a:latin typeface="Symbol"/>
                <a:cs typeface="Symbol"/>
              </a:rPr>
              <a:t></a:t>
            </a:r>
            <a:r>
              <a:rPr sz="1850" i="1" spc="30" dirty="0">
                <a:latin typeface="Times New Roman"/>
                <a:cs typeface="Times New Roman"/>
              </a:rPr>
              <a:t>B</a:t>
            </a:r>
            <a:r>
              <a:rPr sz="1650" i="1" baseline="-22727" dirty="0">
                <a:latin typeface="Times New Roman"/>
                <a:cs typeface="Times New Roman"/>
              </a:rPr>
              <a:t>z</a:t>
            </a:r>
            <a:endParaRPr sz="1650" baseline="-22727">
              <a:latin typeface="Times New Roman"/>
              <a:cs typeface="Times New Roman"/>
            </a:endParaRPr>
          </a:p>
        </p:txBody>
      </p:sp>
      <p:sp>
        <p:nvSpPr>
          <p:cNvPr id="39" name="object 39"/>
          <p:cNvSpPr txBox="1"/>
          <p:nvPr/>
        </p:nvSpPr>
        <p:spPr>
          <a:xfrm>
            <a:off x="1015710" y="7931867"/>
            <a:ext cx="3321050" cy="420370"/>
          </a:xfrm>
          <a:prstGeom prst="rect">
            <a:avLst/>
          </a:prstGeom>
        </p:spPr>
        <p:txBody>
          <a:bodyPr vert="horz" wrap="square" lIns="0" tIns="0" rIns="0" bIns="0" rtlCol="0">
            <a:spAutoFit/>
          </a:bodyPr>
          <a:lstStyle/>
          <a:p>
            <a:pPr marL="12700">
              <a:lnSpc>
                <a:spcPct val="100000"/>
              </a:lnSpc>
              <a:tabLst>
                <a:tab pos="385445" algn="l"/>
                <a:tab pos="1443355" algn="l"/>
              </a:tabLst>
            </a:pPr>
            <a:r>
              <a:rPr sz="1850" spc="25" dirty="0">
                <a:latin typeface="Symbol"/>
                <a:cs typeface="Symbol"/>
              </a:rPr>
              <a:t></a:t>
            </a:r>
            <a:r>
              <a:rPr sz="1850" spc="25" dirty="0">
                <a:latin typeface="Times New Roman"/>
                <a:cs typeface="Times New Roman"/>
              </a:rPr>
              <a:t>	</a:t>
            </a:r>
            <a:r>
              <a:rPr sz="1850" spc="10" dirty="0">
                <a:latin typeface="Symbol"/>
                <a:cs typeface="Symbol"/>
              </a:rPr>
              <a:t></a:t>
            </a:r>
            <a:r>
              <a:rPr sz="1850" spc="35" dirty="0">
                <a:latin typeface="Times New Roman"/>
                <a:cs typeface="Times New Roman"/>
              </a:rPr>
              <a:t> </a:t>
            </a:r>
            <a:r>
              <a:rPr sz="1850" i="1" spc="20" dirty="0">
                <a:latin typeface="Times New Roman"/>
                <a:cs typeface="Times New Roman"/>
              </a:rPr>
              <a:t>B</a:t>
            </a:r>
            <a:r>
              <a:rPr sz="1850" i="1" spc="125" dirty="0">
                <a:latin typeface="Times New Roman"/>
                <a:cs typeface="Times New Roman"/>
              </a:rPr>
              <a:t> </a:t>
            </a:r>
            <a:r>
              <a:rPr sz="1850" spc="5" dirty="0">
                <a:latin typeface="Symbol"/>
                <a:cs typeface="Symbol"/>
              </a:rPr>
              <a:t></a:t>
            </a:r>
            <a:r>
              <a:rPr sz="1850" i="1" spc="-5" dirty="0">
                <a:latin typeface="Times New Roman"/>
                <a:cs typeface="Times New Roman"/>
              </a:rPr>
              <a:t>x</a:t>
            </a:r>
            <a:r>
              <a:rPr sz="1850" spc="5" dirty="0">
                <a:latin typeface="Symbol"/>
                <a:cs typeface="Symbol"/>
              </a:rPr>
              <a:t></a:t>
            </a:r>
            <a:r>
              <a:rPr sz="1850" i="1" spc="15" dirty="0">
                <a:latin typeface="Times New Roman"/>
                <a:cs typeface="Times New Roman"/>
              </a:rPr>
              <a:t>y</a:t>
            </a:r>
            <a:r>
              <a:rPr sz="1850" i="1" dirty="0">
                <a:latin typeface="Times New Roman"/>
                <a:cs typeface="Times New Roman"/>
              </a:rPr>
              <a:t>	</a:t>
            </a:r>
            <a:r>
              <a:rPr sz="1850" spc="15" dirty="0">
                <a:latin typeface="Symbol"/>
                <a:cs typeface="Symbol"/>
              </a:rPr>
              <a:t></a:t>
            </a:r>
            <a:r>
              <a:rPr sz="1850" spc="-170" dirty="0">
                <a:latin typeface="Times New Roman"/>
                <a:cs typeface="Times New Roman"/>
              </a:rPr>
              <a:t> </a:t>
            </a:r>
            <a:r>
              <a:rPr sz="2775" spc="-7" baseline="36036" dirty="0">
                <a:latin typeface="Symbol"/>
                <a:cs typeface="Symbol"/>
              </a:rPr>
              <a:t></a:t>
            </a:r>
            <a:r>
              <a:rPr sz="2775" spc="37" baseline="36036" dirty="0">
                <a:latin typeface="Symbol"/>
                <a:cs typeface="Symbol"/>
              </a:rPr>
              <a:t></a:t>
            </a:r>
            <a:r>
              <a:rPr sz="2775" spc="-442" baseline="36036" dirty="0">
                <a:latin typeface="Times New Roman"/>
                <a:cs typeface="Times New Roman"/>
              </a:rPr>
              <a:t> </a:t>
            </a:r>
            <a:r>
              <a:rPr sz="1650" i="1" baseline="35353" dirty="0">
                <a:latin typeface="Times New Roman"/>
                <a:cs typeface="Times New Roman"/>
              </a:rPr>
              <a:t>B  </a:t>
            </a:r>
            <a:r>
              <a:rPr sz="1650" i="1" spc="-15" baseline="35353" dirty="0">
                <a:latin typeface="Times New Roman"/>
                <a:cs typeface="Times New Roman"/>
              </a:rPr>
              <a:t> </a:t>
            </a:r>
            <a:r>
              <a:rPr sz="1850" spc="10" dirty="0">
                <a:latin typeface="Symbol"/>
                <a:cs typeface="Symbol"/>
              </a:rPr>
              <a:t></a:t>
            </a:r>
            <a:r>
              <a:rPr sz="1850" spc="100" dirty="0">
                <a:latin typeface="Times New Roman"/>
                <a:cs typeface="Times New Roman"/>
              </a:rPr>
              <a:t> </a:t>
            </a:r>
            <a:r>
              <a:rPr sz="2775" spc="-7" baseline="36036" dirty="0">
                <a:latin typeface="Symbol"/>
                <a:cs typeface="Symbol"/>
              </a:rPr>
              <a:t></a:t>
            </a:r>
            <a:r>
              <a:rPr sz="2775" i="1" spc="44" baseline="36036" dirty="0">
                <a:latin typeface="Times New Roman"/>
                <a:cs typeface="Times New Roman"/>
              </a:rPr>
              <a:t>B</a:t>
            </a:r>
            <a:r>
              <a:rPr sz="1650" i="1" baseline="35353" dirty="0">
                <a:latin typeface="Times New Roman"/>
                <a:cs typeface="Times New Roman"/>
              </a:rPr>
              <a:t>z </a:t>
            </a:r>
            <a:r>
              <a:rPr sz="1650" i="1" spc="157" baseline="35353" dirty="0">
                <a:latin typeface="Times New Roman"/>
                <a:cs typeface="Times New Roman"/>
              </a:rPr>
              <a:t> </a:t>
            </a:r>
            <a:r>
              <a:rPr sz="1850" spc="5" dirty="0">
                <a:latin typeface="Symbol"/>
                <a:cs typeface="Symbol"/>
              </a:rPr>
              <a:t></a:t>
            </a:r>
            <a:r>
              <a:rPr sz="1850" i="1" dirty="0">
                <a:latin typeface="Times New Roman"/>
                <a:cs typeface="Times New Roman"/>
              </a:rPr>
              <a:t>x</a:t>
            </a:r>
            <a:r>
              <a:rPr sz="1850" spc="5" dirty="0">
                <a:latin typeface="Symbol"/>
                <a:cs typeface="Symbol"/>
              </a:rPr>
              <a:t></a:t>
            </a:r>
            <a:r>
              <a:rPr sz="1850" i="1" spc="15" dirty="0">
                <a:latin typeface="Times New Roman"/>
                <a:cs typeface="Times New Roman"/>
              </a:rPr>
              <a:t>y</a:t>
            </a:r>
            <a:endParaRPr sz="1850">
              <a:latin typeface="Times New Roman"/>
              <a:cs typeface="Times New Roman"/>
            </a:endParaRPr>
          </a:p>
        </p:txBody>
      </p:sp>
      <p:sp>
        <p:nvSpPr>
          <p:cNvPr id="40" name="object 40"/>
          <p:cNvSpPr txBox="1"/>
          <p:nvPr/>
        </p:nvSpPr>
        <p:spPr>
          <a:xfrm>
            <a:off x="1219729" y="8226887"/>
            <a:ext cx="593090" cy="165735"/>
          </a:xfrm>
          <a:prstGeom prst="rect">
            <a:avLst/>
          </a:prstGeom>
        </p:spPr>
        <p:txBody>
          <a:bodyPr vert="horz" wrap="square" lIns="0" tIns="0" rIns="0" bIns="0" rtlCol="0">
            <a:spAutoFit/>
          </a:bodyPr>
          <a:lstStyle/>
          <a:p>
            <a:pPr marL="12700">
              <a:lnSpc>
                <a:spcPct val="100000"/>
              </a:lnSpc>
              <a:tabLst>
                <a:tab pos="525145" algn="l"/>
              </a:tabLst>
            </a:pPr>
            <a:r>
              <a:rPr sz="1100" i="1" dirty="0">
                <a:latin typeface="Times New Roman"/>
                <a:cs typeface="Times New Roman"/>
              </a:rPr>
              <a:t>B	z</a:t>
            </a:r>
            <a:endParaRPr sz="1100">
              <a:latin typeface="Times New Roman"/>
              <a:cs typeface="Times New Roman"/>
            </a:endParaRPr>
          </a:p>
        </p:txBody>
      </p:sp>
      <p:sp>
        <p:nvSpPr>
          <p:cNvPr id="41" name="object 41"/>
          <p:cNvSpPr/>
          <p:nvPr/>
        </p:nvSpPr>
        <p:spPr>
          <a:xfrm>
            <a:off x="26568" y="5346827"/>
            <a:ext cx="7504430" cy="5340350"/>
          </a:xfrm>
          <a:custGeom>
            <a:avLst/>
            <a:gdLst/>
            <a:ahLst/>
            <a:cxnLst/>
            <a:rect l="l" t="t" r="r" b="b"/>
            <a:pathLst>
              <a:path w="7504430" h="5340350">
                <a:moveTo>
                  <a:pt x="0" y="0"/>
                </a:moveTo>
                <a:lnTo>
                  <a:pt x="7504366" y="0"/>
                </a:lnTo>
                <a:lnTo>
                  <a:pt x="7504366" y="5340223"/>
                </a:lnTo>
                <a:lnTo>
                  <a:pt x="0" y="5340223"/>
                </a:lnTo>
                <a:lnTo>
                  <a:pt x="0" y="0"/>
                </a:lnTo>
                <a:close/>
              </a:path>
            </a:pathLst>
          </a:custGeom>
          <a:ln w="3175">
            <a:solidFill>
              <a:srgbClr val="000000"/>
            </a:solidFill>
          </a:ln>
        </p:spPr>
        <p:txBody>
          <a:bodyPr wrap="square" lIns="0" tIns="0" rIns="0" bIns="0" rtlCol="0"/>
          <a:lstStyle/>
          <a:p>
            <a:endParaRPr/>
          </a:p>
        </p:txBody>
      </p:sp>
      <p:graphicFrame>
        <p:nvGraphicFramePr>
          <p:cNvPr id="10" name="object 10"/>
          <p:cNvGraphicFramePr>
            <a:graphicFrameLocks noGrp="1"/>
          </p:cNvGraphicFramePr>
          <p:nvPr>
            <p:extLst>
              <p:ext uri="{D42A27DB-BD31-4B8C-83A1-F6EECF244321}">
                <p14:modId xmlns:p14="http://schemas.microsoft.com/office/powerpoint/2010/main" val="1375402542"/>
              </p:ext>
            </p:extLst>
          </p:nvPr>
        </p:nvGraphicFramePr>
        <p:xfrm>
          <a:off x="1050302" y="1914322"/>
          <a:ext cx="5563513" cy="2060778"/>
        </p:xfrm>
        <a:graphic>
          <a:graphicData uri="http://schemas.openxmlformats.org/drawingml/2006/table">
            <a:tbl>
              <a:tblPr firstRow="1" bandRow="1">
                <a:tableStyleId>{2D5ABB26-0587-4C30-8999-92F81FD0307C}</a:tableStyleId>
              </a:tblPr>
              <a:tblGrid>
                <a:gridCol w="2782023"/>
                <a:gridCol w="2781490"/>
              </a:tblGrid>
              <a:tr h="609600">
                <a:tc>
                  <a:txBody>
                    <a:bodyPr/>
                    <a:lstStyle/>
                    <a:p>
                      <a:pPr marL="731520">
                        <a:lnSpc>
                          <a:spcPct val="100000"/>
                        </a:lnSpc>
                      </a:pPr>
                      <a:r>
                        <a:rPr sz="1650" dirty="0">
                          <a:latin typeface="Arial"/>
                          <a:cs typeface="Arial"/>
                        </a:rPr>
                        <a:t>Faraday’s law</a:t>
                      </a:r>
                    </a:p>
                  </a:txBody>
                  <a:tcPr marL="0" marR="0" marT="0" marB="0">
                    <a:lnL w="19710">
                      <a:solidFill>
                        <a:srgbClr val="010101"/>
                      </a:solidFill>
                      <a:prstDash val="solid"/>
                    </a:lnL>
                    <a:lnR w="8763">
                      <a:solidFill>
                        <a:srgbClr val="010101"/>
                      </a:solidFill>
                      <a:prstDash val="solid"/>
                    </a:lnR>
                    <a:lnT w="19710">
                      <a:solidFill>
                        <a:srgbClr val="010101"/>
                      </a:solidFill>
                      <a:prstDash val="solid"/>
                    </a:lnT>
                    <a:lnB w="8763">
                      <a:solidFill>
                        <a:srgbClr val="010101"/>
                      </a:solidFill>
                      <a:prstDash val="solid"/>
                    </a:lnB>
                  </a:tcPr>
                </a:tc>
                <a:tc>
                  <a:txBody>
                    <a:bodyPr/>
                    <a:lstStyle/>
                    <a:p>
                      <a:pPr marL="414655">
                        <a:lnSpc>
                          <a:spcPct val="100000"/>
                        </a:lnSpc>
                      </a:pPr>
                      <a:r>
                        <a:rPr sz="1650" dirty="0">
                          <a:latin typeface="Arial"/>
                          <a:cs typeface="Arial"/>
                        </a:rPr>
                        <a:t>Ampere-Maxwell law</a:t>
                      </a:r>
                      <a:endParaRPr sz="1650">
                        <a:latin typeface="Arial"/>
                        <a:cs typeface="Arial"/>
                      </a:endParaRPr>
                    </a:p>
                  </a:txBody>
                  <a:tcPr marL="0" marR="0" marT="0" marB="0">
                    <a:lnL w="8763">
                      <a:solidFill>
                        <a:srgbClr val="010101"/>
                      </a:solidFill>
                      <a:prstDash val="solid"/>
                    </a:lnL>
                    <a:lnR w="19710">
                      <a:solidFill>
                        <a:srgbClr val="010101"/>
                      </a:solidFill>
                      <a:prstDash val="solid"/>
                    </a:lnR>
                    <a:lnT w="19710">
                      <a:solidFill>
                        <a:srgbClr val="010101"/>
                      </a:solidFill>
                      <a:prstDash val="solid"/>
                    </a:lnT>
                    <a:lnB w="8763">
                      <a:solidFill>
                        <a:srgbClr val="010101"/>
                      </a:solidFill>
                      <a:prstDash val="solid"/>
                    </a:lnB>
                  </a:tcPr>
                </a:tc>
              </a:tr>
              <a:tr h="838200">
                <a:tc>
                  <a:txBody>
                    <a:bodyPr/>
                    <a:lstStyle/>
                    <a:p>
                      <a:pPr marR="711835" algn="r">
                        <a:lnSpc>
                          <a:spcPts val="1175"/>
                        </a:lnSpc>
                      </a:pPr>
                      <a:r>
                        <a:rPr sz="1750" i="1" spc="-5" dirty="0">
                          <a:latin typeface="Times New Roman"/>
                          <a:cs typeface="Times New Roman"/>
                        </a:rPr>
                        <a:t>d</a:t>
                      </a:r>
                      <a:r>
                        <a:rPr sz="1750" dirty="0">
                          <a:latin typeface="Symbol"/>
                          <a:cs typeface="Symbol"/>
                        </a:rPr>
                        <a:t></a:t>
                      </a:r>
                    </a:p>
                    <a:p>
                      <a:pPr marL="1877695" indent="-1094105">
                        <a:lnSpc>
                          <a:spcPts val="1745"/>
                        </a:lnSpc>
                        <a:tabLst>
                          <a:tab pos="2066925" algn="l"/>
                        </a:tabLst>
                      </a:pPr>
                      <a:r>
                        <a:rPr sz="3900" baseline="-13888" dirty="0">
                          <a:latin typeface="Symbol"/>
                          <a:cs typeface="Symbol"/>
                        </a:rPr>
                        <a:t></a:t>
                      </a:r>
                      <a:r>
                        <a:rPr sz="3900" spc="-600" baseline="-13888" dirty="0">
                          <a:latin typeface="Times New Roman"/>
                          <a:cs typeface="Times New Roman"/>
                        </a:rPr>
                        <a:t> </a:t>
                      </a:r>
                      <a:r>
                        <a:rPr sz="1750" b="1" dirty="0">
                          <a:latin typeface="Times New Roman"/>
                          <a:cs typeface="Times New Roman"/>
                        </a:rPr>
                        <a:t>E</a:t>
                      </a:r>
                      <a:r>
                        <a:rPr sz="1750" b="1" spc="-240" dirty="0">
                          <a:latin typeface="Times New Roman"/>
                          <a:cs typeface="Times New Roman"/>
                        </a:rPr>
                        <a:t> </a:t>
                      </a:r>
                      <a:r>
                        <a:rPr sz="1750" dirty="0">
                          <a:latin typeface="Symbol"/>
                          <a:cs typeface="Symbol"/>
                        </a:rPr>
                        <a:t></a:t>
                      </a:r>
                      <a:r>
                        <a:rPr sz="1750" spc="-225" dirty="0">
                          <a:latin typeface="Times New Roman"/>
                          <a:cs typeface="Times New Roman"/>
                        </a:rPr>
                        <a:t> </a:t>
                      </a:r>
                      <a:r>
                        <a:rPr sz="1750" i="1" spc="-5" dirty="0">
                          <a:latin typeface="Times New Roman"/>
                          <a:cs typeface="Times New Roman"/>
                        </a:rPr>
                        <a:t>d</a:t>
                      </a:r>
                      <a:r>
                        <a:rPr sz="1750" dirty="0">
                          <a:latin typeface="Trebuchet MS"/>
                          <a:cs typeface="Trebuchet MS"/>
                        </a:rPr>
                        <a:t>l</a:t>
                      </a:r>
                      <a:r>
                        <a:rPr sz="1750" spc="-114" dirty="0">
                          <a:latin typeface="Trebuchet MS"/>
                          <a:cs typeface="Trebuchet MS"/>
                        </a:rPr>
                        <a:t> </a:t>
                      </a:r>
                      <a:r>
                        <a:rPr sz="1750" dirty="0">
                          <a:latin typeface="Symbol"/>
                          <a:cs typeface="Symbol"/>
                        </a:rPr>
                        <a:t></a:t>
                      </a:r>
                      <a:r>
                        <a:rPr sz="1750" spc="-35" dirty="0">
                          <a:latin typeface="Times New Roman"/>
                          <a:cs typeface="Times New Roman"/>
                        </a:rPr>
                        <a:t> </a:t>
                      </a:r>
                      <a:r>
                        <a:rPr sz="1750" dirty="0">
                          <a:latin typeface="Symbol"/>
                          <a:cs typeface="Symbol"/>
                        </a:rPr>
                        <a:t></a:t>
                      </a:r>
                      <a:r>
                        <a:rPr sz="1750" dirty="0">
                          <a:latin typeface="Times New Roman"/>
                          <a:cs typeface="Times New Roman"/>
                        </a:rPr>
                        <a:t>	</a:t>
                      </a:r>
                      <a:r>
                        <a:rPr sz="1500" i="1" baseline="36111" dirty="0">
                          <a:latin typeface="Times New Roman"/>
                          <a:cs typeface="Times New Roman"/>
                        </a:rPr>
                        <a:t>B</a:t>
                      </a:r>
                      <a:endParaRPr sz="1500" baseline="36111" dirty="0">
                        <a:latin typeface="Times New Roman"/>
                        <a:cs typeface="Times New Roman"/>
                      </a:endParaRPr>
                    </a:p>
                    <a:p>
                      <a:pPr marR="709295" algn="r">
                        <a:lnSpc>
                          <a:spcPts val="1650"/>
                        </a:lnSpc>
                      </a:pPr>
                      <a:r>
                        <a:rPr sz="1750" i="1" dirty="0">
                          <a:latin typeface="Times New Roman"/>
                          <a:cs typeface="Times New Roman"/>
                        </a:rPr>
                        <a:t>dt</a:t>
                      </a:r>
                      <a:endParaRPr sz="1750" dirty="0">
                        <a:latin typeface="Times New Roman"/>
                        <a:cs typeface="Times New Roman"/>
                      </a:endParaRPr>
                    </a:p>
                  </a:txBody>
                  <a:tcPr marL="0" marR="0" marT="0" marB="0">
                    <a:lnL w="19710">
                      <a:solidFill>
                        <a:srgbClr val="010101"/>
                      </a:solidFill>
                      <a:prstDash val="solid"/>
                    </a:lnL>
                    <a:lnR w="8763">
                      <a:solidFill>
                        <a:srgbClr val="010101"/>
                      </a:solidFill>
                      <a:prstDash val="solid"/>
                    </a:lnR>
                    <a:lnT w="8763">
                      <a:solidFill>
                        <a:srgbClr val="010101"/>
                      </a:solidFill>
                      <a:prstDash val="solid"/>
                    </a:lnT>
                    <a:lnB w="8763">
                      <a:solidFill>
                        <a:srgbClr val="010101"/>
                      </a:solidFill>
                      <a:prstDash val="solid"/>
                    </a:lnB>
                  </a:tcPr>
                </a:tc>
                <a:tc>
                  <a:txBody>
                    <a:bodyPr/>
                    <a:lstStyle/>
                    <a:p>
                      <a:pPr marL="234315">
                        <a:lnSpc>
                          <a:spcPts val="2425"/>
                        </a:lnSpc>
                        <a:tabLst>
                          <a:tab pos="2049145" algn="l"/>
                        </a:tabLst>
                      </a:pPr>
                      <a:r>
                        <a:rPr sz="4275" baseline="-13645" dirty="0">
                          <a:latin typeface="Symbol"/>
                          <a:cs typeface="Symbol"/>
                        </a:rPr>
                        <a:t></a:t>
                      </a:r>
                      <a:r>
                        <a:rPr sz="4275" spc="-660" baseline="-13645" dirty="0">
                          <a:latin typeface="Times New Roman"/>
                          <a:cs typeface="Times New Roman"/>
                        </a:rPr>
                        <a:t> </a:t>
                      </a:r>
                      <a:r>
                        <a:rPr sz="1900" b="1" dirty="0">
                          <a:latin typeface="Times New Roman"/>
                          <a:cs typeface="Times New Roman"/>
                        </a:rPr>
                        <a:t>B</a:t>
                      </a:r>
                      <a:r>
                        <a:rPr sz="1900" b="1" spc="-229" dirty="0">
                          <a:latin typeface="Times New Roman"/>
                          <a:cs typeface="Times New Roman"/>
                        </a:rPr>
                        <a:t> </a:t>
                      </a:r>
                      <a:r>
                        <a:rPr sz="1900" dirty="0">
                          <a:latin typeface="Symbol"/>
                          <a:cs typeface="Symbol"/>
                        </a:rPr>
                        <a:t></a:t>
                      </a:r>
                      <a:r>
                        <a:rPr sz="1900" spc="-240" dirty="0">
                          <a:latin typeface="Times New Roman"/>
                          <a:cs typeface="Times New Roman"/>
                        </a:rPr>
                        <a:t> </a:t>
                      </a:r>
                      <a:r>
                        <a:rPr sz="1900" i="1" dirty="0">
                          <a:latin typeface="Times New Roman"/>
                          <a:cs typeface="Times New Roman"/>
                        </a:rPr>
                        <a:t>d</a:t>
                      </a:r>
                      <a:r>
                        <a:rPr sz="1900" dirty="0">
                          <a:latin typeface="Trebuchet MS"/>
                          <a:cs typeface="Trebuchet MS"/>
                        </a:rPr>
                        <a:t>l</a:t>
                      </a:r>
                      <a:r>
                        <a:rPr sz="1900" spc="-120" dirty="0">
                          <a:latin typeface="Trebuchet MS"/>
                          <a:cs typeface="Trebuchet MS"/>
                        </a:rPr>
                        <a:t> </a:t>
                      </a:r>
                      <a:r>
                        <a:rPr sz="1900" dirty="0">
                          <a:latin typeface="Symbol"/>
                          <a:cs typeface="Symbol"/>
                        </a:rPr>
                        <a:t></a:t>
                      </a:r>
                      <a:r>
                        <a:rPr sz="1900" spc="-5" dirty="0">
                          <a:latin typeface="Times New Roman"/>
                          <a:cs typeface="Times New Roman"/>
                        </a:rPr>
                        <a:t> </a:t>
                      </a:r>
                      <a:r>
                        <a:rPr sz="2000" i="1" dirty="0">
                          <a:latin typeface="Symbol"/>
                          <a:cs typeface="Symbol"/>
                        </a:rPr>
                        <a:t></a:t>
                      </a:r>
                      <a:r>
                        <a:rPr sz="2000" i="1" dirty="0">
                          <a:latin typeface="Times New Roman"/>
                          <a:cs typeface="Times New Roman"/>
                        </a:rPr>
                        <a:t> </a:t>
                      </a:r>
                      <a:r>
                        <a:rPr sz="2000" i="1" spc="-175" dirty="0">
                          <a:latin typeface="Times New Roman"/>
                          <a:cs typeface="Times New Roman"/>
                        </a:rPr>
                        <a:t> </a:t>
                      </a:r>
                      <a:r>
                        <a:rPr sz="1900" spc="105" dirty="0">
                          <a:latin typeface="Times New Roman"/>
                          <a:cs typeface="Times New Roman"/>
                        </a:rPr>
                        <a:t>(</a:t>
                      </a:r>
                      <a:r>
                        <a:rPr sz="1900" i="1" dirty="0">
                          <a:latin typeface="Times New Roman"/>
                          <a:cs typeface="Times New Roman"/>
                        </a:rPr>
                        <a:t>I</a:t>
                      </a:r>
                      <a:r>
                        <a:rPr sz="1900" i="1" spc="45" dirty="0">
                          <a:latin typeface="Times New Roman"/>
                          <a:cs typeface="Times New Roman"/>
                        </a:rPr>
                        <a:t> </a:t>
                      </a:r>
                      <a:r>
                        <a:rPr sz="1900" dirty="0">
                          <a:latin typeface="Symbol"/>
                          <a:cs typeface="Symbol"/>
                        </a:rPr>
                        <a:t></a:t>
                      </a:r>
                      <a:r>
                        <a:rPr sz="1900" spc="-215" dirty="0">
                          <a:latin typeface="Times New Roman"/>
                          <a:cs typeface="Times New Roman"/>
                        </a:rPr>
                        <a:t> </a:t>
                      </a:r>
                      <a:r>
                        <a:rPr sz="2000" i="1" dirty="0">
                          <a:latin typeface="Symbol"/>
                          <a:cs typeface="Symbol"/>
                        </a:rPr>
                        <a:t></a:t>
                      </a:r>
                      <a:r>
                        <a:rPr sz="2000" i="1" dirty="0">
                          <a:latin typeface="Times New Roman"/>
                          <a:cs typeface="Times New Roman"/>
                        </a:rPr>
                        <a:t>	</a:t>
                      </a:r>
                      <a:r>
                        <a:rPr sz="2850" i="1" baseline="35087" dirty="0">
                          <a:latin typeface="Times New Roman"/>
                          <a:cs typeface="Times New Roman"/>
                        </a:rPr>
                        <a:t>d</a:t>
                      </a:r>
                      <a:r>
                        <a:rPr sz="2850" baseline="35087" dirty="0">
                          <a:latin typeface="Symbol"/>
                          <a:cs typeface="Symbol"/>
                        </a:rPr>
                        <a:t></a:t>
                      </a:r>
                      <a:r>
                        <a:rPr sz="2850" spc="-465" baseline="35087" dirty="0">
                          <a:latin typeface="Times New Roman"/>
                          <a:cs typeface="Times New Roman"/>
                        </a:rPr>
                        <a:t> </a:t>
                      </a:r>
                      <a:r>
                        <a:rPr sz="1650" i="1" baseline="35353" dirty="0">
                          <a:latin typeface="Times New Roman"/>
                          <a:cs typeface="Times New Roman"/>
                        </a:rPr>
                        <a:t>E </a:t>
                      </a:r>
                      <a:r>
                        <a:rPr sz="1650" i="1" spc="-172" baseline="35353" dirty="0">
                          <a:latin typeface="Times New Roman"/>
                          <a:cs typeface="Times New Roman"/>
                        </a:rPr>
                        <a:t> </a:t>
                      </a:r>
                      <a:r>
                        <a:rPr sz="1900" dirty="0">
                          <a:latin typeface="Times New Roman"/>
                          <a:cs typeface="Times New Roman"/>
                        </a:rPr>
                        <a:t>)</a:t>
                      </a:r>
                    </a:p>
                    <a:p>
                      <a:pPr marL="1271270">
                        <a:lnSpc>
                          <a:spcPts val="1285"/>
                        </a:lnSpc>
                        <a:tabLst>
                          <a:tab pos="1901825" algn="l"/>
                          <a:tab pos="2170430" algn="l"/>
                        </a:tabLst>
                      </a:pPr>
                      <a:r>
                        <a:rPr sz="1100" dirty="0">
                          <a:latin typeface="Times New Roman"/>
                          <a:cs typeface="Times New Roman"/>
                        </a:rPr>
                        <a:t>0	0	</a:t>
                      </a:r>
                      <a:r>
                        <a:rPr sz="2850" i="1" baseline="-29239" dirty="0">
                          <a:latin typeface="Times New Roman"/>
                          <a:cs typeface="Times New Roman"/>
                        </a:rPr>
                        <a:t>dt</a:t>
                      </a:r>
                      <a:endParaRPr sz="2850" baseline="-29239" dirty="0">
                        <a:latin typeface="Times New Roman"/>
                        <a:cs typeface="Times New Roman"/>
                      </a:endParaRPr>
                    </a:p>
                  </a:txBody>
                  <a:tcPr marL="0" marR="0" marT="0" marB="0">
                    <a:lnL w="8763">
                      <a:solidFill>
                        <a:srgbClr val="010101"/>
                      </a:solidFill>
                      <a:prstDash val="solid"/>
                    </a:lnL>
                    <a:lnR w="19710">
                      <a:solidFill>
                        <a:srgbClr val="010101"/>
                      </a:solidFill>
                      <a:prstDash val="solid"/>
                    </a:lnR>
                    <a:lnT w="8763">
                      <a:solidFill>
                        <a:srgbClr val="010101"/>
                      </a:solidFill>
                      <a:prstDash val="solid"/>
                    </a:lnT>
                    <a:lnB w="8763">
                      <a:solidFill>
                        <a:srgbClr val="010101"/>
                      </a:solidFill>
                      <a:prstDash val="solid"/>
                    </a:lnB>
                  </a:tcPr>
                </a:tc>
              </a:tr>
              <a:tr h="612978">
                <a:tc>
                  <a:txBody>
                    <a:bodyPr/>
                    <a:lstStyle/>
                    <a:p>
                      <a:pPr marL="974725">
                        <a:lnSpc>
                          <a:spcPts val="1485"/>
                        </a:lnSpc>
                      </a:pPr>
                      <a:r>
                        <a:rPr sz="1500" spc="175" dirty="0">
                          <a:latin typeface="Symbol"/>
                          <a:cs typeface="Symbol"/>
                        </a:rPr>
                        <a:t></a:t>
                      </a:r>
                      <a:r>
                        <a:rPr sz="1500" dirty="0">
                          <a:latin typeface="Symbol"/>
                          <a:cs typeface="Symbol"/>
                        </a:rPr>
                        <a:t></a:t>
                      </a:r>
                      <a:r>
                        <a:rPr sz="1500" spc="-190" dirty="0">
                          <a:latin typeface="Times New Roman"/>
                          <a:cs typeface="Times New Roman"/>
                        </a:rPr>
                        <a:t> </a:t>
                      </a:r>
                      <a:r>
                        <a:rPr sz="1500" b="1" dirty="0">
                          <a:latin typeface="Times New Roman"/>
                          <a:cs typeface="Times New Roman"/>
                        </a:rPr>
                        <a:t>E</a:t>
                      </a:r>
                      <a:r>
                        <a:rPr sz="1500" b="1" spc="-45" dirty="0">
                          <a:latin typeface="Times New Roman"/>
                          <a:cs typeface="Times New Roman"/>
                        </a:rPr>
                        <a:t> </a:t>
                      </a:r>
                      <a:r>
                        <a:rPr sz="1500" dirty="0">
                          <a:latin typeface="Symbol"/>
                          <a:cs typeface="Symbol"/>
                        </a:rPr>
                        <a:t></a:t>
                      </a:r>
                      <a:r>
                        <a:rPr sz="1500" spc="-25" dirty="0">
                          <a:latin typeface="Times New Roman"/>
                          <a:cs typeface="Times New Roman"/>
                        </a:rPr>
                        <a:t> </a:t>
                      </a:r>
                      <a:r>
                        <a:rPr sz="1500" dirty="0">
                          <a:latin typeface="Symbol"/>
                          <a:cs typeface="Symbol"/>
                        </a:rPr>
                        <a:t></a:t>
                      </a:r>
                      <a:r>
                        <a:rPr sz="1500" spc="-65" dirty="0">
                          <a:latin typeface="Times New Roman"/>
                          <a:cs typeface="Times New Roman"/>
                        </a:rPr>
                        <a:t> </a:t>
                      </a:r>
                      <a:r>
                        <a:rPr sz="2250" spc="-30" baseline="35185" dirty="0">
                          <a:latin typeface="Symbol"/>
                          <a:cs typeface="Symbol"/>
                        </a:rPr>
                        <a:t></a:t>
                      </a:r>
                      <a:r>
                        <a:rPr sz="2250" b="1" baseline="35185" dirty="0">
                          <a:latin typeface="Times New Roman"/>
                          <a:cs typeface="Times New Roman"/>
                        </a:rPr>
                        <a:t>B</a:t>
                      </a:r>
                      <a:endParaRPr sz="2250" baseline="35185" dirty="0">
                        <a:latin typeface="Times New Roman"/>
                        <a:cs typeface="Times New Roman"/>
                      </a:endParaRPr>
                    </a:p>
                    <a:p>
                      <a:pPr marL="1755775">
                        <a:lnSpc>
                          <a:spcPts val="1485"/>
                        </a:lnSpc>
                      </a:pPr>
                      <a:r>
                        <a:rPr sz="1500" spc="-20" dirty="0">
                          <a:latin typeface="Symbol"/>
                          <a:cs typeface="Symbol"/>
                        </a:rPr>
                        <a:t></a:t>
                      </a:r>
                      <a:r>
                        <a:rPr sz="1500" i="1" dirty="0">
                          <a:latin typeface="Times New Roman"/>
                          <a:cs typeface="Times New Roman"/>
                        </a:rPr>
                        <a:t>t</a:t>
                      </a:r>
                      <a:endParaRPr sz="1500" dirty="0">
                        <a:latin typeface="Times New Roman"/>
                        <a:cs typeface="Times New Roman"/>
                      </a:endParaRPr>
                    </a:p>
                  </a:txBody>
                  <a:tcPr marL="0" marR="0" marT="0" marB="0">
                    <a:lnL w="19710">
                      <a:solidFill>
                        <a:srgbClr val="010101"/>
                      </a:solidFill>
                      <a:prstDash val="solid"/>
                    </a:lnL>
                    <a:lnR w="8763">
                      <a:solidFill>
                        <a:srgbClr val="010101"/>
                      </a:solidFill>
                      <a:prstDash val="solid"/>
                    </a:lnR>
                    <a:lnT w="8763">
                      <a:solidFill>
                        <a:srgbClr val="010101"/>
                      </a:solidFill>
                      <a:prstDash val="solid"/>
                    </a:lnT>
                    <a:lnB w="19710">
                      <a:solidFill>
                        <a:srgbClr val="010101"/>
                      </a:solidFill>
                      <a:prstDash val="solid"/>
                    </a:lnB>
                  </a:tcPr>
                </a:tc>
                <a:tc>
                  <a:txBody>
                    <a:bodyPr/>
                    <a:lstStyle/>
                    <a:p>
                      <a:pPr marL="763270">
                        <a:lnSpc>
                          <a:spcPts val="1145"/>
                        </a:lnSpc>
                        <a:tabLst>
                          <a:tab pos="1759585" algn="l"/>
                        </a:tabLst>
                      </a:pPr>
                      <a:r>
                        <a:rPr sz="1500" spc="175" dirty="0">
                          <a:latin typeface="Symbol"/>
                          <a:cs typeface="Symbol"/>
                        </a:rPr>
                        <a:t></a:t>
                      </a:r>
                      <a:r>
                        <a:rPr sz="1500" dirty="0">
                          <a:latin typeface="Symbol"/>
                          <a:cs typeface="Symbol"/>
                        </a:rPr>
                        <a:t></a:t>
                      </a:r>
                      <a:r>
                        <a:rPr sz="1500" spc="-190" dirty="0">
                          <a:latin typeface="Times New Roman"/>
                          <a:cs typeface="Times New Roman"/>
                        </a:rPr>
                        <a:t> </a:t>
                      </a:r>
                      <a:r>
                        <a:rPr sz="1500" b="1" dirty="0">
                          <a:latin typeface="Times New Roman"/>
                          <a:cs typeface="Times New Roman"/>
                        </a:rPr>
                        <a:t>B</a:t>
                      </a:r>
                      <a:r>
                        <a:rPr sz="1500" b="1" spc="-20" dirty="0">
                          <a:latin typeface="Times New Roman"/>
                          <a:cs typeface="Times New Roman"/>
                        </a:rPr>
                        <a:t> </a:t>
                      </a:r>
                      <a:r>
                        <a:rPr sz="1500" dirty="0">
                          <a:latin typeface="Symbol"/>
                          <a:cs typeface="Symbol"/>
                        </a:rPr>
                        <a:t></a:t>
                      </a:r>
                      <a:r>
                        <a:rPr sz="1500" spc="-5" dirty="0">
                          <a:latin typeface="Times New Roman"/>
                          <a:cs typeface="Times New Roman"/>
                        </a:rPr>
                        <a:t> </a:t>
                      </a:r>
                      <a:r>
                        <a:rPr sz="1550" i="1" dirty="0">
                          <a:latin typeface="Symbol"/>
                          <a:cs typeface="Symbol"/>
                        </a:rPr>
                        <a:t></a:t>
                      </a:r>
                      <a:r>
                        <a:rPr sz="1550" i="1" spc="100" dirty="0">
                          <a:latin typeface="Times New Roman"/>
                          <a:cs typeface="Times New Roman"/>
                        </a:rPr>
                        <a:t> </a:t>
                      </a:r>
                      <a:r>
                        <a:rPr sz="1550" i="1" dirty="0">
                          <a:latin typeface="Symbol"/>
                          <a:cs typeface="Symbol"/>
                        </a:rPr>
                        <a:t></a:t>
                      </a:r>
                      <a:r>
                        <a:rPr sz="1550" i="1" dirty="0">
                          <a:latin typeface="Times New Roman"/>
                          <a:cs typeface="Times New Roman"/>
                        </a:rPr>
                        <a:t>	</a:t>
                      </a:r>
                      <a:r>
                        <a:rPr sz="2250" spc="-30" baseline="35185" dirty="0">
                          <a:latin typeface="Symbol"/>
                          <a:cs typeface="Symbol"/>
                        </a:rPr>
                        <a:t></a:t>
                      </a:r>
                      <a:r>
                        <a:rPr sz="2250" b="1" baseline="35185" dirty="0">
                          <a:latin typeface="Times New Roman"/>
                          <a:cs typeface="Times New Roman"/>
                        </a:rPr>
                        <a:t>E</a:t>
                      </a:r>
                      <a:endParaRPr sz="2250" baseline="35185" dirty="0">
                        <a:latin typeface="Times New Roman"/>
                        <a:cs typeface="Times New Roman"/>
                      </a:endParaRPr>
                    </a:p>
                    <a:p>
                      <a:pPr marL="1489075">
                        <a:lnSpc>
                          <a:spcPts val="1085"/>
                        </a:lnSpc>
                      </a:pPr>
                      <a:r>
                        <a:rPr sz="850" dirty="0">
                          <a:latin typeface="Times New Roman"/>
                          <a:cs typeface="Times New Roman"/>
                        </a:rPr>
                        <a:t>0   </a:t>
                      </a:r>
                      <a:r>
                        <a:rPr sz="850" spc="-55" dirty="0">
                          <a:latin typeface="Times New Roman"/>
                          <a:cs typeface="Times New Roman"/>
                        </a:rPr>
                        <a:t> </a:t>
                      </a:r>
                      <a:r>
                        <a:rPr sz="850" dirty="0">
                          <a:latin typeface="Times New Roman"/>
                          <a:cs typeface="Times New Roman"/>
                        </a:rPr>
                        <a:t>0  </a:t>
                      </a:r>
                      <a:r>
                        <a:rPr sz="850" spc="60" dirty="0">
                          <a:latin typeface="Times New Roman"/>
                          <a:cs typeface="Times New Roman"/>
                        </a:rPr>
                        <a:t> </a:t>
                      </a:r>
                      <a:r>
                        <a:rPr sz="2250" spc="-30" baseline="-29629" dirty="0">
                          <a:latin typeface="Symbol"/>
                          <a:cs typeface="Symbol"/>
                        </a:rPr>
                        <a:t></a:t>
                      </a:r>
                      <a:r>
                        <a:rPr sz="2250" i="1" baseline="-29629" dirty="0">
                          <a:latin typeface="Times New Roman"/>
                          <a:cs typeface="Times New Roman"/>
                        </a:rPr>
                        <a:t>t</a:t>
                      </a:r>
                      <a:endParaRPr sz="2250" baseline="-29629" dirty="0">
                        <a:latin typeface="Times New Roman"/>
                        <a:cs typeface="Times New Roman"/>
                      </a:endParaRPr>
                    </a:p>
                  </a:txBody>
                  <a:tcPr marL="0" marR="0" marT="0" marB="0">
                    <a:lnL w="8763">
                      <a:solidFill>
                        <a:srgbClr val="010101"/>
                      </a:solidFill>
                      <a:prstDash val="solid"/>
                    </a:lnL>
                    <a:lnR w="19710">
                      <a:solidFill>
                        <a:srgbClr val="010101"/>
                      </a:solidFill>
                      <a:prstDash val="solid"/>
                    </a:lnR>
                    <a:lnT w="8763">
                      <a:solidFill>
                        <a:srgbClr val="010101"/>
                      </a:solidFill>
                      <a:prstDash val="solid"/>
                    </a:lnT>
                    <a:lnB w="19710">
                      <a:solidFill>
                        <a:srgbClr val="010101"/>
                      </a:solidFill>
                      <a:prstDash val="soli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404212" y="4658460"/>
            <a:ext cx="161290" cy="147955"/>
          </a:xfrm>
          <a:prstGeom prst="rect">
            <a:avLst/>
          </a:prstGeom>
        </p:spPr>
        <p:txBody>
          <a:bodyPr vert="horz" wrap="square" lIns="0" tIns="0" rIns="0" bIns="0" rtlCol="0">
            <a:spAutoFit/>
          </a:bodyPr>
          <a:lstStyle/>
          <a:p>
            <a:pPr marL="12700">
              <a:lnSpc>
                <a:spcPct val="100000"/>
              </a:lnSpc>
            </a:pPr>
            <a:r>
              <a:rPr sz="950" dirty="0">
                <a:latin typeface="Arial"/>
                <a:cs typeface="Arial"/>
              </a:rPr>
              <a:t>15</a:t>
            </a:r>
            <a:endParaRPr sz="950">
              <a:latin typeface="Arial"/>
              <a:cs typeface="Arial"/>
            </a:endParaRPr>
          </a:p>
        </p:txBody>
      </p:sp>
      <p:sp>
        <p:nvSpPr>
          <p:cNvPr id="3" name="object 3"/>
          <p:cNvSpPr txBox="1"/>
          <p:nvPr/>
        </p:nvSpPr>
        <p:spPr>
          <a:xfrm>
            <a:off x="997355" y="3376101"/>
            <a:ext cx="5648325" cy="507831"/>
          </a:xfrm>
          <a:prstGeom prst="rect">
            <a:avLst/>
          </a:prstGeom>
        </p:spPr>
        <p:txBody>
          <a:bodyPr vert="horz" wrap="square" lIns="0" tIns="0" rIns="0" bIns="0" rtlCol="0">
            <a:spAutoFit/>
          </a:bodyPr>
          <a:lstStyle/>
          <a:p>
            <a:pPr marL="12700" marR="5080" algn="just">
              <a:lnSpc>
                <a:spcPct val="100000"/>
              </a:lnSpc>
            </a:pPr>
            <a:r>
              <a:rPr sz="1650" dirty="0">
                <a:latin typeface="Arial"/>
                <a:cs typeface="Arial"/>
              </a:rPr>
              <a:t>By taking the appropriate derivatives of these two equations, it is straightforward to obtain Maxwell’s wave equation.</a:t>
            </a:r>
          </a:p>
        </p:txBody>
      </p:sp>
      <p:sp>
        <p:nvSpPr>
          <p:cNvPr id="4" name="object 4"/>
          <p:cNvSpPr/>
          <p:nvPr/>
        </p:nvSpPr>
        <p:spPr>
          <a:xfrm>
            <a:off x="4671576" y="839732"/>
            <a:ext cx="1906949" cy="2533362"/>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1013187" y="1231900"/>
            <a:ext cx="65405" cy="71755"/>
          </a:xfrm>
          <a:custGeom>
            <a:avLst/>
            <a:gdLst/>
            <a:ahLst/>
            <a:cxnLst/>
            <a:rect l="l" t="t" r="r" b="b"/>
            <a:pathLst>
              <a:path w="65405" h="71755">
                <a:moveTo>
                  <a:pt x="65135" y="34675"/>
                </a:moveTo>
                <a:lnTo>
                  <a:pt x="62381" y="19955"/>
                </a:lnTo>
                <a:lnTo>
                  <a:pt x="54951" y="7963"/>
                </a:lnTo>
                <a:lnTo>
                  <a:pt x="44090" y="0"/>
                </a:lnTo>
                <a:lnTo>
                  <a:pt x="26930" y="768"/>
                </a:lnTo>
                <a:lnTo>
                  <a:pt x="13900" y="5828"/>
                </a:lnTo>
                <a:lnTo>
                  <a:pt x="4943" y="14297"/>
                </a:lnTo>
                <a:lnTo>
                  <a:pt x="0" y="25290"/>
                </a:lnTo>
                <a:lnTo>
                  <a:pt x="1401" y="42977"/>
                </a:lnTo>
                <a:lnTo>
                  <a:pt x="6553" y="56800"/>
                </a:lnTo>
                <a:lnTo>
                  <a:pt x="14702" y="66462"/>
                </a:lnTo>
                <a:lnTo>
                  <a:pt x="25096" y="71664"/>
                </a:lnTo>
                <a:lnTo>
                  <a:pt x="40504" y="69588"/>
                </a:lnTo>
                <a:lnTo>
                  <a:pt x="52525" y="62903"/>
                </a:lnTo>
                <a:lnTo>
                  <a:pt x="60754" y="52679"/>
                </a:lnTo>
                <a:lnTo>
                  <a:pt x="64787" y="39988"/>
                </a:lnTo>
                <a:lnTo>
                  <a:pt x="65135" y="34675"/>
                </a:lnTo>
                <a:close/>
              </a:path>
            </a:pathLst>
          </a:custGeom>
          <a:ln w="7912">
            <a:solidFill>
              <a:srgbClr val="000000"/>
            </a:solidFill>
          </a:ln>
        </p:spPr>
        <p:txBody>
          <a:bodyPr wrap="square" lIns="0" tIns="0" rIns="0" bIns="0" rtlCol="0"/>
          <a:lstStyle/>
          <a:p>
            <a:endParaRPr/>
          </a:p>
        </p:txBody>
      </p:sp>
      <p:sp>
        <p:nvSpPr>
          <p:cNvPr id="6" name="object 6"/>
          <p:cNvSpPr/>
          <p:nvPr/>
        </p:nvSpPr>
        <p:spPr>
          <a:xfrm>
            <a:off x="2402116" y="1783892"/>
            <a:ext cx="367665" cy="0"/>
          </a:xfrm>
          <a:custGeom>
            <a:avLst/>
            <a:gdLst/>
            <a:ahLst/>
            <a:cxnLst/>
            <a:rect l="l" t="t" r="r" b="b"/>
            <a:pathLst>
              <a:path w="367664">
                <a:moveTo>
                  <a:pt x="0" y="0"/>
                </a:moveTo>
                <a:lnTo>
                  <a:pt x="367461" y="0"/>
                </a:lnTo>
              </a:path>
            </a:pathLst>
          </a:custGeom>
          <a:ln w="7912">
            <a:solidFill>
              <a:srgbClr val="000000"/>
            </a:solidFill>
          </a:ln>
        </p:spPr>
        <p:txBody>
          <a:bodyPr wrap="square" lIns="0" tIns="0" rIns="0" bIns="0" rtlCol="0"/>
          <a:lstStyle/>
          <a:p>
            <a:endParaRPr/>
          </a:p>
        </p:txBody>
      </p:sp>
      <p:sp>
        <p:nvSpPr>
          <p:cNvPr id="7" name="object 7"/>
          <p:cNvSpPr/>
          <p:nvPr/>
        </p:nvSpPr>
        <p:spPr>
          <a:xfrm>
            <a:off x="2971457" y="1783892"/>
            <a:ext cx="313690" cy="0"/>
          </a:xfrm>
          <a:custGeom>
            <a:avLst/>
            <a:gdLst/>
            <a:ahLst/>
            <a:cxnLst/>
            <a:rect l="l" t="t" r="r" b="b"/>
            <a:pathLst>
              <a:path w="313689">
                <a:moveTo>
                  <a:pt x="0" y="0"/>
                </a:moveTo>
                <a:lnTo>
                  <a:pt x="313308" y="0"/>
                </a:lnTo>
              </a:path>
            </a:pathLst>
          </a:custGeom>
          <a:ln w="7912">
            <a:solidFill>
              <a:srgbClr val="000000"/>
            </a:solidFill>
          </a:ln>
        </p:spPr>
        <p:txBody>
          <a:bodyPr wrap="square" lIns="0" tIns="0" rIns="0" bIns="0" rtlCol="0"/>
          <a:lstStyle/>
          <a:p>
            <a:endParaRPr/>
          </a:p>
        </p:txBody>
      </p:sp>
      <p:sp>
        <p:nvSpPr>
          <p:cNvPr id="8" name="object 8"/>
          <p:cNvSpPr/>
          <p:nvPr/>
        </p:nvSpPr>
        <p:spPr>
          <a:xfrm>
            <a:off x="2746971" y="2320112"/>
            <a:ext cx="313690" cy="0"/>
          </a:xfrm>
          <a:custGeom>
            <a:avLst/>
            <a:gdLst/>
            <a:ahLst/>
            <a:cxnLst/>
            <a:rect l="l" t="t" r="r" b="b"/>
            <a:pathLst>
              <a:path w="313689">
                <a:moveTo>
                  <a:pt x="0" y="0"/>
                </a:moveTo>
                <a:lnTo>
                  <a:pt x="313321" y="0"/>
                </a:lnTo>
              </a:path>
            </a:pathLst>
          </a:custGeom>
          <a:ln w="7912">
            <a:solidFill>
              <a:srgbClr val="000000"/>
            </a:solidFill>
          </a:ln>
        </p:spPr>
        <p:txBody>
          <a:bodyPr wrap="square" lIns="0" tIns="0" rIns="0" bIns="0" rtlCol="0"/>
          <a:lstStyle/>
          <a:p>
            <a:endParaRPr/>
          </a:p>
        </p:txBody>
      </p:sp>
      <p:sp>
        <p:nvSpPr>
          <p:cNvPr id="9" name="object 9"/>
          <p:cNvSpPr/>
          <p:nvPr/>
        </p:nvSpPr>
        <p:spPr>
          <a:xfrm>
            <a:off x="1076820" y="2855798"/>
            <a:ext cx="297180" cy="0"/>
          </a:xfrm>
          <a:custGeom>
            <a:avLst/>
            <a:gdLst/>
            <a:ahLst/>
            <a:cxnLst/>
            <a:rect l="l" t="t" r="r" b="b"/>
            <a:pathLst>
              <a:path w="297180">
                <a:moveTo>
                  <a:pt x="0" y="0"/>
                </a:moveTo>
                <a:lnTo>
                  <a:pt x="297014" y="0"/>
                </a:lnTo>
              </a:path>
            </a:pathLst>
          </a:custGeom>
          <a:ln w="7912">
            <a:solidFill>
              <a:srgbClr val="000000"/>
            </a:solidFill>
          </a:ln>
        </p:spPr>
        <p:txBody>
          <a:bodyPr wrap="square" lIns="0" tIns="0" rIns="0" bIns="0" rtlCol="0"/>
          <a:lstStyle/>
          <a:p>
            <a:endParaRPr/>
          </a:p>
        </p:txBody>
      </p:sp>
      <p:sp>
        <p:nvSpPr>
          <p:cNvPr id="10" name="object 10"/>
          <p:cNvSpPr/>
          <p:nvPr/>
        </p:nvSpPr>
        <p:spPr>
          <a:xfrm>
            <a:off x="2062518" y="2855798"/>
            <a:ext cx="313690" cy="0"/>
          </a:xfrm>
          <a:custGeom>
            <a:avLst/>
            <a:gdLst/>
            <a:ahLst/>
            <a:cxnLst/>
            <a:rect l="l" t="t" r="r" b="b"/>
            <a:pathLst>
              <a:path w="313689">
                <a:moveTo>
                  <a:pt x="0" y="0"/>
                </a:moveTo>
                <a:lnTo>
                  <a:pt x="313309" y="0"/>
                </a:lnTo>
              </a:path>
            </a:pathLst>
          </a:custGeom>
          <a:ln w="7912">
            <a:solidFill>
              <a:srgbClr val="000000"/>
            </a:solidFill>
          </a:ln>
        </p:spPr>
        <p:txBody>
          <a:bodyPr wrap="square" lIns="0" tIns="0" rIns="0" bIns="0" rtlCol="0"/>
          <a:lstStyle/>
          <a:p>
            <a:endParaRPr/>
          </a:p>
        </p:txBody>
      </p:sp>
      <p:sp>
        <p:nvSpPr>
          <p:cNvPr id="11" name="object 11"/>
          <p:cNvSpPr txBox="1"/>
          <p:nvPr/>
        </p:nvSpPr>
        <p:spPr>
          <a:xfrm>
            <a:off x="997355" y="495410"/>
            <a:ext cx="5197475" cy="924560"/>
          </a:xfrm>
          <a:prstGeom prst="rect">
            <a:avLst/>
          </a:prstGeom>
        </p:spPr>
        <p:txBody>
          <a:bodyPr vert="horz" wrap="square" lIns="0" tIns="0" rIns="0" bIns="0" rtlCol="0">
            <a:spAutoFit/>
          </a:bodyPr>
          <a:lstStyle/>
          <a:p>
            <a:pPr marL="50800">
              <a:lnSpc>
                <a:spcPct val="100000"/>
              </a:lnSpc>
            </a:pPr>
            <a:r>
              <a:rPr sz="2200" spc="-5" dirty="0" smtClean="0">
                <a:solidFill>
                  <a:srgbClr val="0000CC"/>
                </a:solidFill>
                <a:latin typeface="Arial"/>
                <a:cs typeface="Arial"/>
              </a:rPr>
              <a:t>Derivatio</a:t>
            </a:r>
            <a:r>
              <a:rPr sz="2200" dirty="0" smtClean="0">
                <a:solidFill>
                  <a:srgbClr val="0000CC"/>
                </a:solidFill>
                <a:latin typeface="Arial"/>
                <a:cs typeface="Arial"/>
              </a:rPr>
              <a:t>n</a:t>
            </a:r>
            <a:r>
              <a:rPr sz="2200" spc="-5" dirty="0" smtClean="0">
                <a:solidFill>
                  <a:srgbClr val="0000CC"/>
                </a:solidFill>
                <a:latin typeface="Arial"/>
                <a:cs typeface="Arial"/>
              </a:rPr>
              <a:t> </a:t>
            </a:r>
            <a:r>
              <a:rPr sz="2200" spc="-5" dirty="0">
                <a:solidFill>
                  <a:srgbClr val="0000CC"/>
                </a:solidFill>
                <a:latin typeface="Arial"/>
                <a:cs typeface="Arial"/>
              </a:rPr>
              <a:t>o</a:t>
            </a:r>
            <a:r>
              <a:rPr sz="2200" dirty="0">
                <a:solidFill>
                  <a:srgbClr val="0000CC"/>
                </a:solidFill>
                <a:latin typeface="Arial"/>
                <a:cs typeface="Arial"/>
              </a:rPr>
              <a:t>f</a:t>
            </a:r>
            <a:r>
              <a:rPr sz="2200" spc="-5" dirty="0">
                <a:solidFill>
                  <a:srgbClr val="0000CC"/>
                </a:solidFill>
                <a:latin typeface="Arial"/>
                <a:cs typeface="Arial"/>
              </a:rPr>
              <a:t> th</a:t>
            </a:r>
            <a:r>
              <a:rPr sz="2200" dirty="0">
                <a:solidFill>
                  <a:srgbClr val="0000CC"/>
                </a:solidFill>
                <a:latin typeface="Arial"/>
                <a:cs typeface="Arial"/>
              </a:rPr>
              <a:t>e</a:t>
            </a:r>
            <a:r>
              <a:rPr sz="2200" spc="-5" dirty="0">
                <a:solidFill>
                  <a:srgbClr val="0000CC"/>
                </a:solidFill>
                <a:latin typeface="Arial"/>
                <a:cs typeface="Arial"/>
              </a:rPr>
              <a:t> Wav</a:t>
            </a:r>
            <a:r>
              <a:rPr sz="2200" dirty="0">
                <a:solidFill>
                  <a:srgbClr val="0000CC"/>
                </a:solidFill>
                <a:latin typeface="Arial"/>
                <a:cs typeface="Arial"/>
              </a:rPr>
              <a:t>e</a:t>
            </a:r>
            <a:r>
              <a:rPr sz="2200" spc="-5" dirty="0">
                <a:solidFill>
                  <a:srgbClr val="0000CC"/>
                </a:solidFill>
                <a:latin typeface="Arial"/>
                <a:cs typeface="Arial"/>
              </a:rPr>
              <a:t> Equatio</a:t>
            </a:r>
            <a:r>
              <a:rPr sz="2200" dirty="0">
                <a:solidFill>
                  <a:srgbClr val="0000CC"/>
                </a:solidFill>
                <a:latin typeface="Arial"/>
                <a:cs typeface="Arial"/>
              </a:rPr>
              <a:t>n</a:t>
            </a:r>
            <a:r>
              <a:rPr sz="2200" spc="-5" dirty="0">
                <a:solidFill>
                  <a:srgbClr val="0000CC"/>
                </a:solidFill>
                <a:latin typeface="Arial"/>
                <a:cs typeface="Arial"/>
              </a:rPr>
              <a:t> (III)</a:t>
            </a:r>
            <a:endParaRPr sz="2200" dirty="0">
              <a:latin typeface="Arial"/>
              <a:cs typeface="Arial"/>
            </a:endParaRPr>
          </a:p>
          <a:p>
            <a:pPr marL="12700">
              <a:lnSpc>
                <a:spcPct val="100000"/>
              </a:lnSpc>
              <a:spcBef>
                <a:spcPts val="1655"/>
              </a:spcBef>
            </a:pPr>
            <a:r>
              <a:rPr sz="3375" spc="-15" baseline="-13580" dirty="0">
                <a:latin typeface="Symbol"/>
                <a:cs typeface="Symbol"/>
              </a:rPr>
              <a:t></a:t>
            </a:r>
            <a:r>
              <a:rPr sz="3375" spc="-517" baseline="-13580" dirty="0">
                <a:latin typeface="Times New Roman"/>
                <a:cs typeface="Times New Roman"/>
              </a:rPr>
              <a:t> </a:t>
            </a:r>
            <a:r>
              <a:rPr sz="1500" b="1" spc="-10" dirty="0">
                <a:latin typeface="Times New Roman"/>
                <a:cs typeface="Times New Roman"/>
              </a:rPr>
              <a:t>B</a:t>
            </a:r>
            <a:r>
              <a:rPr sz="1500" b="1" spc="-180" dirty="0">
                <a:latin typeface="Times New Roman"/>
                <a:cs typeface="Times New Roman"/>
              </a:rPr>
              <a:t> </a:t>
            </a:r>
            <a:r>
              <a:rPr sz="1500" dirty="0">
                <a:latin typeface="Symbol"/>
                <a:cs typeface="Symbol"/>
              </a:rPr>
              <a:t></a:t>
            </a:r>
            <a:r>
              <a:rPr sz="1500" spc="-190" dirty="0">
                <a:latin typeface="Times New Roman"/>
                <a:cs typeface="Times New Roman"/>
              </a:rPr>
              <a:t> </a:t>
            </a:r>
            <a:r>
              <a:rPr sz="1500" i="1" spc="-15" dirty="0">
                <a:latin typeface="Times New Roman"/>
                <a:cs typeface="Times New Roman"/>
              </a:rPr>
              <a:t>d</a:t>
            </a:r>
            <a:r>
              <a:rPr sz="1500" spc="200" dirty="0">
                <a:latin typeface="Trebuchet MS"/>
                <a:cs typeface="Trebuchet MS"/>
              </a:rPr>
              <a:t>l</a:t>
            </a:r>
            <a:r>
              <a:rPr sz="1500" spc="-95" dirty="0">
                <a:latin typeface="Trebuchet MS"/>
                <a:cs typeface="Trebuchet MS"/>
              </a:rPr>
              <a:t> </a:t>
            </a:r>
            <a:r>
              <a:rPr sz="1500" spc="-10" dirty="0">
                <a:latin typeface="Symbol"/>
                <a:cs typeface="Symbol"/>
              </a:rPr>
              <a:t></a:t>
            </a:r>
            <a:r>
              <a:rPr sz="1500" spc="-50" dirty="0">
                <a:latin typeface="Times New Roman"/>
                <a:cs typeface="Times New Roman"/>
              </a:rPr>
              <a:t> </a:t>
            </a:r>
            <a:r>
              <a:rPr sz="1500" spc="35" dirty="0">
                <a:latin typeface="Times New Roman"/>
                <a:cs typeface="Times New Roman"/>
              </a:rPr>
              <a:t>(</a:t>
            </a:r>
            <a:r>
              <a:rPr sz="1500" spc="75" dirty="0">
                <a:latin typeface="Symbol"/>
                <a:cs typeface="Symbol"/>
              </a:rPr>
              <a:t></a:t>
            </a:r>
            <a:r>
              <a:rPr sz="1500" i="1" dirty="0">
                <a:latin typeface="Times New Roman"/>
                <a:cs typeface="Times New Roman"/>
              </a:rPr>
              <a:t>B</a:t>
            </a:r>
            <a:r>
              <a:rPr sz="1275" i="1" spc="7" baseline="-22875" dirty="0">
                <a:latin typeface="Times New Roman"/>
                <a:cs typeface="Times New Roman"/>
              </a:rPr>
              <a:t>z</a:t>
            </a:r>
            <a:r>
              <a:rPr sz="1275" i="1" spc="-165" baseline="-22875" dirty="0">
                <a:latin typeface="Times New Roman"/>
                <a:cs typeface="Times New Roman"/>
              </a:rPr>
              <a:t> </a:t>
            </a:r>
            <a:r>
              <a:rPr sz="1275" spc="7" baseline="-22875" dirty="0">
                <a:latin typeface="Times New Roman"/>
                <a:cs typeface="Times New Roman"/>
              </a:rPr>
              <a:t>2</a:t>
            </a:r>
            <a:r>
              <a:rPr sz="1275" baseline="-22875" dirty="0">
                <a:latin typeface="Times New Roman"/>
                <a:cs typeface="Times New Roman"/>
              </a:rPr>
              <a:t> </a:t>
            </a:r>
            <a:r>
              <a:rPr sz="1275" spc="-37" baseline="-22875" dirty="0">
                <a:latin typeface="Times New Roman"/>
                <a:cs typeface="Times New Roman"/>
              </a:rPr>
              <a:t> </a:t>
            </a:r>
            <a:r>
              <a:rPr sz="1500" spc="-10" dirty="0">
                <a:latin typeface="Symbol"/>
                <a:cs typeface="Symbol"/>
              </a:rPr>
              <a:t></a:t>
            </a:r>
            <a:r>
              <a:rPr sz="1500" spc="-50" dirty="0">
                <a:latin typeface="Times New Roman"/>
                <a:cs typeface="Times New Roman"/>
              </a:rPr>
              <a:t> </a:t>
            </a:r>
            <a:r>
              <a:rPr sz="1500" i="1" dirty="0">
                <a:latin typeface="Times New Roman"/>
                <a:cs typeface="Times New Roman"/>
              </a:rPr>
              <a:t>B</a:t>
            </a:r>
            <a:r>
              <a:rPr sz="1275" i="1" spc="15" baseline="-22875" dirty="0">
                <a:latin typeface="Times New Roman"/>
                <a:cs typeface="Times New Roman"/>
              </a:rPr>
              <a:t>z</a:t>
            </a:r>
            <a:r>
              <a:rPr sz="1275" spc="7" baseline="-22875" dirty="0">
                <a:latin typeface="Times New Roman"/>
                <a:cs typeface="Times New Roman"/>
              </a:rPr>
              <a:t>1</a:t>
            </a:r>
            <a:r>
              <a:rPr sz="1275" spc="-172" baseline="-22875" dirty="0">
                <a:latin typeface="Times New Roman"/>
                <a:cs typeface="Times New Roman"/>
              </a:rPr>
              <a:t> </a:t>
            </a:r>
            <a:r>
              <a:rPr sz="1500" spc="35" dirty="0">
                <a:latin typeface="Times New Roman"/>
                <a:cs typeface="Times New Roman"/>
              </a:rPr>
              <a:t>)</a:t>
            </a:r>
            <a:r>
              <a:rPr sz="1500" spc="-15" dirty="0">
                <a:latin typeface="Symbol"/>
                <a:cs typeface="Symbol"/>
              </a:rPr>
              <a:t></a:t>
            </a:r>
            <a:r>
              <a:rPr sz="1500" i="1" spc="-10" dirty="0">
                <a:latin typeface="Times New Roman"/>
                <a:cs typeface="Times New Roman"/>
              </a:rPr>
              <a:t>z</a:t>
            </a:r>
            <a:endParaRPr sz="1500" dirty="0">
              <a:latin typeface="Times New Roman"/>
              <a:cs typeface="Times New Roman"/>
            </a:endParaRPr>
          </a:p>
        </p:txBody>
      </p:sp>
      <p:sp>
        <p:nvSpPr>
          <p:cNvPr id="12" name="object 12"/>
          <p:cNvSpPr txBox="1"/>
          <p:nvPr/>
        </p:nvSpPr>
        <p:spPr>
          <a:xfrm>
            <a:off x="2547650" y="2737754"/>
            <a:ext cx="1856739" cy="215900"/>
          </a:xfrm>
          <a:prstGeom prst="rect">
            <a:avLst/>
          </a:prstGeom>
        </p:spPr>
        <p:txBody>
          <a:bodyPr vert="horz" wrap="square" lIns="0" tIns="0" rIns="0" bIns="0" rtlCol="0">
            <a:spAutoFit/>
          </a:bodyPr>
          <a:lstStyle/>
          <a:p>
            <a:pPr marL="12700">
              <a:lnSpc>
                <a:spcPct val="100000"/>
              </a:lnSpc>
            </a:pPr>
            <a:r>
              <a:rPr sz="1500" dirty="0">
                <a:latin typeface="Times New Roman"/>
                <a:cs typeface="Times New Roman"/>
              </a:rPr>
              <a:t>(Amper</a:t>
            </a:r>
            <a:r>
              <a:rPr sz="1500" spc="145" dirty="0">
                <a:latin typeface="Times New Roman"/>
                <a:cs typeface="Times New Roman"/>
              </a:rPr>
              <a:t>e</a:t>
            </a:r>
            <a:r>
              <a:rPr sz="1500" dirty="0">
                <a:latin typeface="Times New Roman"/>
                <a:cs typeface="Times New Roman"/>
              </a:rPr>
              <a:t>-</a:t>
            </a:r>
            <a:r>
              <a:rPr sz="1500" spc="-150" dirty="0">
                <a:latin typeface="Times New Roman"/>
                <a:cs typeface="Times New Roman"/>
              </a:rPr>
              <a:t> </a:t>
            </a:r>
            <a:r>
              <a:rPr sz="1500" dirty="0">
                <a:latin typeface="Times New Roman"/>
                <a:cs typeface="Times New Roman"/>
              </a:rPr>
              <a:t>Maxwell</a:t>
            </a:r>
            <a:r>
              <a:rPr sz="1500" spc="-155" dirty="0">
                <a:latin typeface="Times New Roman"/>
                <a:cs typeface="Times New Roman"/>
              </a:rPr>
              <a:t> </a:t>
            </a:r>
            <a:r>
              <a:rPr sz="1500" dirty="0">
                <a:latin typeface="Times New Roman"/>
                <a:cs typeface="Times New Roman"/>
              </a:rPr>
              <a:t>law)</a:t>
            </a:r>
            <a:endParaRPr sz="1500">
              <a:latin typeface="Times New Roman"/>
              <a:cs typeface="Times New Roman"/>
            </a:endParaRPr>
          </a:p>
        </p:txBody>
      </p:sp>
      <p:sp>
        <p:nvSpPr>
          <p:cNvPr id="13" name="object 13"/>
          <p:cNvSpPr txBox="1"/>
          <p:nvPr/>
        </p:nvSpPr>
        <p:spPr>
          <a:xfrm>
            <a:off x="1058324" y="2189605"/>
            <a:ext cx="1653539" cy="260350"/>
          </a:xfrm>
          <a:prstGeom prst="rect">
            <a:avLst/>
          </a:prstGeom>
        </p:spPr>
        <p:txBody>
          <a:bodyPr vert="horz" wrap="square" lIns="0" tIns="0" rIns="0" bIns="0" rtlCol="0">
            <a:spAutoFit/>
          </a:bodyPr>
          <a:lstStyle/>
          <a:p>
            <a:pPr marL="12700">
              <a:lnSpc>
                <a:spcPct val="100000"/>
              </a:lnSpc>
            </a:pPr>
            <a:r>
              <a:rPr sz="1500" spc="75" dirty="0">
                <a:latin typeface="Times New Roman"/>
                <a:cs typeface="Times New Roman"/>
              </a:rPr>
              <a:t>(</a:t>
            </a:r>
            <a:r>
              <a:rPr sz="1500" i="1" spc="10" dirty="0">
                <a:latin typeface="Times New Roman"/>
                <a:cs typeface="Times New Roman"/>
              </a:rPr>
              <a:t>B</a:t>
            </a:r>
            <a:r>
              <a:rPr sz="1275" i="1" spc="7" baseline="-26143" dirty="0">
                <a:latin typeface="Times New Roman"/>
                <a:cs typeface="Times New Roman"/>
              </a:rPr>
              <a:t>z</a:t>
            </a:r>
            <a:r>
              <a:rPr sz="1275" i="1" spc="-165" baseline="-26143" dirty="0">
                <a:latin typeface="Times New Roman"/>
                <a:cs typeface="Times New Roman"/>
              </a:rPr>
              <a:t> </a:t>
            </a:r>
            <a:r>
              <a:rPr sz="1275" spc="7" baseline="-26143" dirty="0">
                <a:latin typeface="Times New Roman"/>
                <a:cs typeface="Times New Roman"/>
              </a:rPr>
              <a:t>2</a:t>
            </a:r>
            <a:r>
              <a:rPr sz="1275" baseline="-26143" dirty="0">
                <a:latin typeface="Times New Roman"/>
                <a:cs typeface="Times New Roman"/>
              </a:rPr>
              <a:t> </a:t>
            </a:r>
            <a:r>
              <a:rPr sz="1275" spc="-37" baseline="-26143" dirty="0">
                <a:latin typeface="Times New Roman"/>
                <a:cs typeface="Times New Roman"/>
              </a:rPr>
              <a:t> </a:t>
            </a:r>
            <a:r>
              <a:rPr sz="1500" spc="-10" dirty="0">
                <a:latin typeface="Symbol"/>
                <a:cs typeface="Symbol"/>
              </a:rPr>
              <a:t></a:t>
            </a:r>
            <a:r>
              <a:rPr sz="1500" spc="-75" dirty="0">
                <a:latin typeface="Times New Roman"/>
                <a:cs typeface="Times New Roman"/>
              </a:rPr>
              <a:t> </a:t>
            </a:r>
            <a:r>
              <a:rPr sz="1500" i="1" spc="10" dirty="0">
                <a:latin typeface="Times New Roman"/>
                <a:cs typeface="Times New Roman"/>
              </a:rPr>
              <a:t>B</a:t>
            </a:r>
            <a:r>
              <a:rPr sz="1275" i="1" spc="15" baseline="-26143" dirty="0">
                <a:latin typeface="Times New Roman"/>
                <a:cs typeface="Times New Roman"/>
              </a:rPr>
              <a:t>z</a:t>
            </a:r>
            <a:r>
              <a:rPr sz="1275" spc="7" baseline="-26143" dirty="0">
                <a:latin typeface="Times New Roman"/>
                <a:cs typeface="Times New Roman"/>
              </a:rPr>
              <a:t>1</a:t>
            </a:r>
            <a:r>
              <a:rPr sz="1275" spc="-172" baseline="-26143" dirty="0">
                <a:latin typeface="Times New Roman"/>
                <a:cs typeface="Times New Roman"/>
              </a:rPr>
              <a:t> </a:t>
            </a:r>
            <a:r>
              <a:rPr sz="1500" spc="25" dirty="0">
                <a:latin typeface="Times New Roman"/>
                <a:cs typeface="Times New Roman"/>
              </a:rPr>
              <a:t>)</a:t>
            </a:r>
            <a:r>
              <a:rPr sz="1500" spc="-15" dirty="0">
                <a:latin typeface="Symbol"/>
                <a:cs typeface="Symbol"/>
              </a:rPr>
              <a:t></a:t>
            </a:r>
            <a:r>
              <a:rPr sz="1500" i="1" dirty="0">
                <a:latin typeface="Times New Roman"/>
                <a:cs typeface="Times New Roman"/>
              </a:rPr>
              <a:t>z</a:t>
            </a:r>
            <a:r>
              <a:rPr sz="1500" i="1" spc="25" dirty="0">
                <a:latin typeface="Times New Roman"/>
                <a:cs typeface="Times New Roman"/>
              </a:rPr>
              <a:t> </a:t>
            </a:r>
            <a:r>
              <a:rPr sz="1500" spc="-10" dirty="0">
                <a:latin typeface="Symbol"/>
                <a:cs typeface="Symbol"/>
              </a:rPr>
              <a:t></a:t>
            </a:r>
            <a:r>
              <a:rPr sz="1500" spc="-30" dirty="0">
                <a:latin typeface="Times New Roman"/>
                <a:cs typeface="Times New Roman"/>
              </a:rPr>
              <a:t> </a:t>
            </a:r>
            <a:r>
              <a:rPr sz="1500" spc="50" dirty="0">
                <a:latin typeface="Symbol"/>
                <a:cs typeface="Symbol"/>
              </a:rPr>
              <a:t></a:t>
            </a:r>
            <a:r>
              <a:rPr sz="1550" i="1" spc="10" dirty="0">
                <a:latin typeface="Symbol"/>
                <a:cs typeface="Symbol"/>
              </a:rPr>
              <a:t></a:t>
            </a:r>
            <a:r>
              <a:rPr sz="1275" spc="15" baseline="-26143" dirty="0">
                <a:latin typeface="Times New Roman"/>
                <a:cs typeface="Times New Roman"/>
              </a:rPr>
              <a:t>0</a:t>
            </a:r>
            <a:r>
              <a:rPr sz="1550" i="1" spc="100" dirty="0">
                <a:latin typeface="Symbol"/>
                <a:cs typeface="Symbol"/>
              </a:rPr>
              <a:t></a:t>
            </a:r>
            <a:r>
              <a:rPr sz="1275" spc="7" baseline="-26143" dirty="0">
                <a:latin typeface="Times New Roman"/>
                <a:cs typeface="Times New Roman"/>
              </a:rPr>
              <a:t>0</a:t>
            </a:r>
            <a:endParaRPr sz="1275" baseline="-26143">
              <a:latin typeface="Times New Roman"/>
              <a:cs typeface="Times New Roman"/>
            </a:endParaRPr>
          </a:p>
        </p:txBody>
      </p:sp>
      <p:sp>
        <p:nvSpPr>
          <p:cNvPr id="14" name="object 14"/>
          <p:cNvSpPr txBox="1"/>
          <p:nvPr/>
        </p:nvSpPr>
        <p:spPr>
          <a:xfrm>
            <a:off x="1411601" y="2725829"/>
            <a:ext cx="615950" cy="259715"/>
          </a:xfrm>
          <a:prstGeom prst="rect">
            <a:avLst/>
          </a:prstGeom>
        </p:spPr>
        <p:txBody>
          <a:bodyPr vert="horz" wrap="square" lIns="0" tIns="0" rIns="0" bIns="0" rtlCol="0">
            <a:spAutoFit/>
          </a:bodyPr>
          <a:lstStyle/>
          <a:p>
            <a:pPr marL="12700">
              <a:lnSpc>
                <a:spcPct val="100000"/>
              </a:lnSpc>
            </a:pPr>
            <a:r>
              <a:rPr sz="1500" spc="-10" dirty="0">
                <a:latin typeface="Symbol"/>
                <a:cs typeface="Symbol"/>
              </a:rPr>
              <a:t></a:t>
            </a:r>
            <a:r>
              <a:rPr sz="1500" spc="-25" dirty="0">
                <a:latin typeface="Times New Roman"/>
                <a:cs typeface="Times New Roman"/>
              </a:rPr>
              <a:t> </a:t>
            </a:r>
            <a:r>
              <a:rPr sz="1500" spc="50" dirty="0">
                <a:latin typeface="Symbol"/>
                <a:cs typeface="Symbol"/>
              </a:rPr>
              <a:t></a:t>
            </a:r>
            <a:r>
              <a:rPr sz="1550" i="1" spc="10" dirty="0">
                <a:latin typeface="Symbol"/>
                <a:cs typeface="Symbol"/>
              </a:rPr>
              <a:t></a:t>
            </a:r>
            <a:r>
              <a:rPr sz="1275" spc="7" baseline="-22875" dirty="0">
                <a:latin typeface="Times New Roman"/>
                <a:cs typeface="Times New Roman"/>
              </a:rPr>
              <a:t>0</a:t>
            </a:r>
            <a:r>
              <a:rPr sz="1550" i="1" spc="-30" dirty="0">
                <a:latin typeface="Symbol"/>
                <a:cs typeface="Symbol"/>
              </a:rPr>
              <a:t></a:t>
            </a:r>
            <a:r>
              <a:rPr sz="1550" i="1" spc="-250" dirty="0">
                <a:latin typeface="Times New Roman"/>
                <a:cs typeface="Times New Roman"/>
              </a:rPr>
              <a:t> </a:t>
            </a:r>
            <a:r>
              <a:rPr sz="1275" spc="7" baseline="-22875" dirty="0">
                <a:latin typeface="Times New Roman"/>
                <a:cs typeface="Times New Roman"/>
              </a:rPr>
              <a:t>0</a:t>
            </a:r>
            <a:endParaRPr sz="1275" baseline="-22875">
              <a:latin typeface="Times New Roman"/>
              <a:cs typeface="Times New Roman"/>
            </a:endParaRPr>
          </a:p>
        </p:txBody>
      </p:sp>
      <p:sp>
        <p:nvSpPr>
          <p:cNvPr id="15" name="object 15"/>
          <p:cNvSpPr txBox="1"/>
          <p:nvPr/>
        </p:nvSpPr>
        <p:spPr>
          <a:xfrm>
            <a:off x="1123509" y="2883488"/>
            <a:ext cx="1176020" cy="219075"/>
          </a:xfrm>
          <a:prstGeom prst="rect">
            <a:avLst/>
          </a:prstGeom>
        </p:spPr>
        <p:txBody>
          <a:bodyPr vert="horz" wrap="square" lIns="0" tIns="0" rIns="0" bIns="0" rtlCol="0">
            <a:spAutoFit/>
          </a:bodyPr>
          <a:lstStyle/>
          <a:p>
            <a:pPr marL="12700">
              <a:lnSpc>
                <a:spcPct val="100000"/>
              </a:lnSpc>
              <a:tabLst>
                <a:tab pos="1017905" algn="l"/>
              </a:tabLst>
            </a:pPr>
            <a:r>
              <a:rPr sz="1500" spc="-30" dirty="0">
                <a:latin typeface="Symbol"/>
                <a:cs typeface="Symbol"/>
              </a:rPr>
              <a:t></a:t>
            </a:r>
            <a:r>
              <a:rPr sz="1500" i="1" dirty="0">
                <a:latin typeface="Times New Roman"/>
                <a:cs typeface="Times New Roman"/>
              </a:rPr>
              <a:t>x	</a:t>
            </a:r>
            <a:r>
              <a:rPr sz="1500" spc="-30" dirty="0">
                <a:latin typeface="Symbol"/>
                <a:cs typeface="Symbol"/>
              </a:rPr>
              <a:t></a:t>
            </a:r>
            <a:r>
              <a:rPr sz="1500" i="1" spc="-5" dirty="0">
                <a:latin typeface="Times New Roman"/>
                <a:cs typeface="Times New Roman"/>
              </a:rPr>
              <a:t>t</a:t>
            </a:r>
            <a:endParaRPr sz="1500">
              <a:latin typeface="Times New Roman"/>
              <a:cs typeface="Times New Roman"/>
            </a:endParaRPr>
          </a:p>
        </p:txBody>
      </p:sp>
      <p:sp>
        <p:nvSpPr>
          <p:cNvPr id="16" name="object 16"/>
          <p:cNvSpPr txBox="1"/>
          <p:nvPr/>
        </p:nvSpPr>
        <p:spPr>
          <a:xfrm>
            <a:off x="2059802" y="2591189"/>
            <a:ext cx="295910" cy="251460"/>
          </a:xfrm>
          <a:prstGeom prst="rect">
            <a:avLst/>
          </a:prstGeom>
        </p:spPr>
        <p:txBody>
          <a:bodyPr vert="horz" wrap="square" lIns="0" tIns="0" rIns="0" bIns="0" rtlCol="0">
            <a:spAutoFit/>
          </a:bodyPr>
          <a:lstStyle/>
          <a:p>
            <a:pPr marL="12700">
              <a:lnSpc>
                <a:spcPct val="100000"/>
              </a:lnSpc>
            </a:pPr>
            <a:r>
              <a:rPr sz="1500" spc="-30" dirty="0">
                <a:latin typeface="Symbol"/>
                <a:cs typeface="Symbol"/>
              </a:rPr>
              <a:t></a:t>
            </a:r>
            <a:r>
              <a:rPr sz="1500" i="1" spc="95" dirty="0">
                <a:latin typeface="Times New Roman"/>
                <a:cs typeface="Times New Roman"/>
              </a:rPr>
              <a:t>E</a:t>
            </a:r>
            <a:r>
              <a:rPr sz="1275" i="1" spc="7" baseline="-26143" dirty="0">
                <a:latin typeface="Times New Roman"/>
                <a:cs typeface="Times New Roman"/>
              </a:rPr>
              <a:t>y</a:t>
            </a:r>
            <a:endParaRPr sz="1275" baseline="-26143">
              <a:latin typeface="Times New Roman"/>
              <a:cs typeface="Times New Roman"/>
            </a:endParaRPr>
          </a:p>
        </p:txBody>
      </p:sp>
      <p:sp>
        <p:nvSpPr>
          <p:cNvPr id="17" name="object 17"/>
          <p:cNvSpPr txBox="1"/>
          <p:nvPr/>
        </p:nvSpPr>
        <p:spPr>
          <a:xfrm>
            <a:off x="1074088" y="2614319"/>
            <a:ext cx="279400" cy="251460"/>
          </a:xfrm>
          <a:prstGeom prst="rect">
            <a:avLst/>
          </a:prstGeom>
        </p:spPr>
        <p:txBody>
          <a:bodyPr vert="horz" wrap="square" lIns="0" tIns="0" rIns="0" bIns="0" rtlCol="0">
            <a:spAutoFit/>
          </a:bodyPr>
          <a:lstStyle/>
          <a:p>
            <a:pPr marL="12700">
              <a:lnSpc>
                <a:spcPct val="100000"/>
              </a:lnSpc>
            </a:pPr>
            <a:r>
              <a:rPr sz="1500" spc="-15" dirty="0">
                <a:latin typeface="Symbol"/>
                <a:cs typeface="Symbol"/>
              </a:rPr>
              <a:t></a:t>
            </a:r>
            <a:r>
              <a:rPr sz="1500" i="1" spc="10" dirty="0">
                <a:latin typeface="Times New Roman"/>
                <a:cs typeface="Times New Roman"/>
              </a:rPr>
              <a:t>B</a:t>
            </a:r>
            <a:r>
              <a:rPr sz="1275" i="1" spc="7" baseline="-26143" dirty="0">
                <a:latin typeface="Times New Roman"/>
                <a:cs typeface="Times New Roman"/>
              </a:rPr>
              <a:t>z</a:t>
            </a:r>
            <a:endParaRPr sz="1275" baseline="-26143">
              <a:latin typeface="Times New Roman"/>
              <a:cs typeface="Times New Roman"/>
            </a:endParaRPr>
          </a:p>
        </p:txBody>
      </p:sp>
      <p:sp>
        <p:nvSpPr>
          <p:cNvPr id="18" name="object 18"/>
          <p:cNvSpPr txBox="1"/>
          <p:nvPr/>
        </p:nvSpPr>
        <p:spPr>
          <a:xfrm>
            <a:off x="3080182" y="2198488"/>
            <a:ext cx="415290" cy="219075"/>
          </a:xfrm>
          <a:prstGeom prst="rect">
            <a:avLst/>
          </a:prstGeom>
        </p:spPr>
        <p:txBody>
          <a:bodyPr vert="horz" wrap="square" lIns="0" tIns="0" rIns="0" bIns="0" rtlCol="0">
            <a:spAutoFit/>
          </a:bodyPr>
          <a:lstStyle/>
          <a:p>
            <a:pPr marL="12700">
              <a:lnSpc>
                <a:spcPct val="100000"/>
              </a:lnSpc>
            </a:pPr>
            <a:r>
              <a:rPr sz="1500" spc="-15" dirty="0">
                <a:latin typeface="Symbol"/>
                <a:cs typeface="Symbol"/>
              </a:rPr>
              <a:t></a:t>
            </a:r>
            <a:r>
              <a:rPr sz="1500" i="1" spc="-15" dirty="0">
                <a:latin typeface="Times New Roman"/>
                <a:cs typeface="Times New Roman"/>
              </a:rPr>
              <a:t>x</a:t>
            </a:r>
            <a:r>
              <a:rPr sz="1500" spc="-15" dirty="0">
                <a:latin typeface="Symbol"/>
                <a:cs typeface="Symbol"/>
              </a:rPr>
              <a:t></a:t>
            </a:r>
            <a:r>
              <a:rPr sz="1500" i="1" dirty="0">
                <a:latin typeface="Times New Roman"/>
                <a:cs typeface="Times New Roman"/>
              </a:rPr>
              <a:t>z</a:t>
            </a:r>
            <a:endParaRPr sz="1500">
              <a:latin typeface="Times New Roman"/>
              <a:cs typeface="Times New Roman"/>
            </a:endParaRPr>
          </a:p>
        </p:txBody>
      </p:sp>
      <p:sp>
        <p:nvSpPr>
          <p:cNvPr id="19" name="object 19"/>
          <p:cNvSpPr txBox="1"/>
          <p:nvPr/>
        </p:nvSpPr>
        <p:spPr>
          <a:xfrm>
            <a:off x="2813641" y="2347264"/>
            <a:ext cx="170815" cy="219075"/>
          </a:xfrm>
          <a:prstGeom prst="rect">
            <a:avLst/>
          </a:prstGeom>
        </p:spPr>
        <p:txBody>
          <a:bodyPr vert="horz" wrap="square" lIns="0" tIns="0" rIns="0" bIns="0" rtlCol="0">
            <a:spAutoFit/>
          </a:bodyPr>
          <a:lstStyle/>
          <a:p>
            <a:pPr marL="12700">
              <a:lnSpc>
                <a:spcPct val="100000"/>
              </a:lnSpc>
            </a:pPr>
            <a:r>
              <a:rPr sz="1500" spc="-20" dirty="0">
                <a:latin typeface="Symbol"/>
                <a:cs typeface="Symbol"/>
              </a:rPr>
              <a:t></a:t>
            </a:r>
            <a:r>
              <a:rPr sz="1500" i="1" spc="-5" dirty="0">
                <a:latin typeface="Times New Roman"/>
                <a:cs typeface="Times New Roman"/>
              </a:rPr>
              <a:t>t</a:t>
            </a:r>
            <a:endParaRPr sz="1500">
              <a:latin typeface="Times New Roman"/>
              <a:cs typeface="Times New Roman"/>
            </a:endParaRPr>
          </a:p>
        </p:txBody>
      </p:sp>
      <p:sp>
        <p:nvSpPr>
          <p:cNvPr id="20" name="object 20"/>
          <p:cNvSpPr txBox="1"/>
          <p:nvPr/>
        </p:nvSpPr>
        <p:spPr>
          <a:xfrm>
            <a:off x="2744250" y="2055498"/>
            <a:ext cx="296545" cy="250825"/>
          </a:xfrm>
          <a:prstGeom prst="rect">
            <a:avLst/>
          </a:prstGeom>
        </p:spPr>
        <p:txBody>
          <a:bodyPr vert="horz" wrap="square" lIns="0" tIns="0" rIns="0" bIns="0" rtlCol="0">
            <a:spAutoFit/>
          </a:bodyPr>
          <a:lstStyle/>
          <a:p>
            <a:pPr marL="12700">
              <a:lnSpc>
                <a:spcPct val="100000"/>
              </a:lnSpc>
            </a:pPr>
            <a:r>
              <a:rPr sz="1500" spc="-20" dirty="0">
                <a:latin typeface="Symbol"/>
                <a:cs typeface="Symbol"/>
              </a:rPr>
              <a:t></a:t>
            </a:r>
            <a:r>
              <a:rPr sz="1500" i="1" spc="100" dirty="0">
                <a:latin typeface="Times New Roman"/>
                <a:cs typeface="Times New Roman"/>
              </a:rPr>
              <a:t>E</a:t>
            </a:r>
            <a:r>
              <a:rPr sz="1275" i="1" spc="7" baseline="-22875" dirty="0">
                <a:latin typeface="Times New Roman"/>
                <a:cs typeface="Times New Roman"/>
              </a:rPr>
              <a:t>y</a:t>
            </a:r>
            <a:endParaRPr sz="1275" baseline="-22875">
              <a:latin typeface="Times New Roman"/>
              <a:cs typeface="Times New Roman"/>
            </a:endParaRPr>
          </a:p>
        </p:txBody>
      </p:sp>
      <p:sp>
        <p:nvSpPr>
          <p:cNvPr id="21" name="object 21"/>
          <p:cNvSpPr txBox="1"/>
          <p:nvPr/>
        </p:nvSpPr>
        <p:spPr>
          <a:xfrm>
            <a:off x="3190063" y="1633997"/>
            <a:ext cx="529590" cy="247650"/>
          </a:xfrm>
          <a:prstGeom prst="rect">
            <a:avLst/>
          </a:prstGeom>
        </p:spPr>
        <p:txBody>
          <a:bodyPr vert="horz" wrap="square" lIns="0" tIns="0" rIns="0" bIns="0" rtlCol="0">
            <a:spAutoFit/>
          </a:bodyPr>
          <a:lstStyle/>
          <a:p>
            <a:pPr marL="12700">
              <a:lnSpc>
                <a:spcPct val="100000"/>
              </a:lnSpc>
            </a:pPr>
            <a:r>
              <a:rPr sz="1275" i="1" spc="7" baseline="49019" dirty="0">
                <a:latin typeface="Times New Roman"/>
                <a:cs typeface="Times New Roman"/>
              </a:rPr>
              <a:t>y </a:t>
            </a:r>
            <a:r>
              <a:rPr sz="1275" i="1" spc="127" baseline="49019" dirty="0">
                <a:latin typeface="Times New Roman"/>
                <a:cs typeface="Times New Roman"/>
              </a:rPr>
              <a:t> </a:t>
            </a:r>
            <a:r>
              <a:rPr sz="1500" spc="-15" dirty="0">
                <a:latin typeface="Symbol"/>
                <a:cs typeface="Symbol"/>
              </a:rPr>
              <a:t></a:t>
            </a:r>
            <a:r>
              <a:rPr sz="1500" i="1" spc="-15" dirty="0">
                <a:latin typeface="Times New Roman"/>
                <a:cs typeface="Times New Roman"/>
              </a:rPr>
              <a:t>x</a:t>
            </a:r>
            <a:r>
              <a:rPr sz="1500" spc="-15" dirty="0">
                <a:latin typeface="Symbol"/>
                <a:cs typeface="Symbol"/>
              </a:rPr>
              <a:t></a:t>
            </a:r>
            <a:r>
              <a:rPr sz="1500" i="1" dirty="0">
                <a:latin typeface="Times New Roman"/>
                <a:cs typeface="Times New Roman"/>
              </a:rPr>
              <a:t>z</a:t>
            </a:r>
            <a:endParaRPr sz="1500">
              <a:latin typeface="Times New Roman"/>
              <a:cs typeface="Times New Roman"/>
            </a:endParaRPr>
          </a:p>
        </p:txBody>
      </p:sp>
      <p:sp>
        <p:nvSpPr>
          <p:cNvPr id="22" name="object 22"/>
          <p:cNvSpPr txBox="1"/>
          <p:nvPr/>
        </p:nvSpPr>
        <p:spPr>
          <a:xfrm>
            <a:off x="3038109" y="1811574"/>
            <a:ext cx="171450" cy="219075"/>
          </a:xfrm>
          <a:prstGeom prst="rect">
            <a:avLst/>
          </a:prstGeom>
        </p:spPr>
        <p:txBody>
          <a:bodyPr vert="horz" wrap="square" lIns="0" tIns="0" rIns="0" bIns="0" rtlCol="0">
            <a:spAutoFit/>
          </a:bodyPr>
          <a:lstStyle/>
          <a:p>
            <a:pPr marL="12700">
              <a:lnSpc>
                <a:spcPct val="100000"/>
              </a:lnSpc>
            </a:pPr>
            <a:r>
              <a:rPr sz="1500" spc="-15" dirty="0">
                <a:latin typeface="Symbol"/>
                <a:cs typeface="Symbol"/>
              </a:rPr>
              <a:t></a:t>
            </a:r>
            <a:r>
              <a:rPr sz="1500" i="1" spc="-5" dirty="0">
                <a:latin typeface="Times New Roman"/>
                <a:cs typeface="Times New Roman"/>
              </a:rPr>
              <a:t>t</a:t>
            </a:r>
            <a:endParaRPr sz="1500">
              <a:latin typeface="Times New Roman"/>
              <a:cs typeface="Times New Roman"/>
            </a:endParaRPr>
          </a:p>
        </p:txBody>
      </p:sp>
      <p:sp>
        <p:nvSpPr>
          <p:cNvPr id="23" name="object 23"/>
          <p:cNvSpPr txBox="1"/>
          <p:nvPr/>
        </p:nvSpPr>
        <p:spPr>
          <a:xfrm>
            <a:off x="2968718" y="1519275"/>
            <a:ext cx="234315" cy="219075"/>
          </a:xfrm>
          <a:prstGeom prst="rect">
            <a:avLst/>
          </a:prstGeom>
        </p:spPr>
        <p:txBody>
          <a:bodyPr vert="horz" wrap="square" lIns="0" tIns="0" rIns="0" bIns="0" rtlCol="0">
            <a:spAutoFit/>
          </a:bodyPr>
          <a:lstStyle/>
          <a:p>
            <a:pPr marL="12700">
              <a:lnSpc>
                <a:spcPct val="100000"/>
              </a:lnSpc>
            </a:pPr>
            <a:r>
              <a:rPr sz="1500" spc="-30" dirty="0">
                <a:latin typeface="Symbol"/>
                <a:cs typeface="Symbol"/>
              </a:rPr>
              <a:t></a:t>
            </a:r>
            <a:r>
              <a:rPr sz="1500" i="1" dirty="0">
                <a:latin typeface="Times New Roman"/>
                <a:cs typeface="Times New Roman"/>
              </a:rPr>
              <a:t>E</a:t>
            </a:r>
            <a:endParaRPr sz="1500">
              <a:latin typeface="Times New Roman"/>
              <a:cs typeface="Times New Roman"/>
            </a:endParaRPr>
          </a:p>
        </p:txBody>
      </p:sp>
      <p:sp>
        <p:nvSpPr>
          <p:cNvPr id="24" name="object 24"/>
          <p:cNvSpPr txBox="1"/>
          <p:nvPr/>
        </p:nvSpPr>
        <p:spPr>
          <a:xfrm>
            <a:off x="2495584" y="1811574"/>
            <a:ext cx="170815" cy="219075"/>
          </a:xfrm>
          <a:prstGeom prst="rect">
            <a:avLst/>
          </a:prstGeom>
        </p:spPr>
        <p:txBody>
          <a:bodyPr vert="horz" wrap="square" lIns="0" tIns="0" rIns="0" bIns="0" rtlCol="0">
            <a:spAutoFit/>
          </a:bodyPr>
          <a:lstStyle/>
          <a:p>
            <a:pPr marL="12700">
              <a:lnSpc>
                <a:spcPct val="100000"/>
              </a:lnSpc>
            </a:pPr>
            <a:r>
              <a:rPr sz="1500" spc="-20" dirty="0">
                <a:latin typeface="Symbol"/>
                <a:cs typeface="Symbol"/>
              </a:rPr>
              <a:t></a:t>
            </a:r>
            <a:r>
              <a:rPr sz="1500" i="1" spc="-5" dirty="0">
                <a:latin typeface="Times New Roman"/>
                <a:cs typeface="Times New Roman"/>
              </a:rPr>
              <a:t>t</a:t>
            </a:r>
            <a:endParaRPr sz="1500">
              <a:latin typeface="Times New Roman"/>
              <a:cs typeface="Times New Roman"/>
            </a:endParaRPr>
          </a:p>
        </p:txBody>
      </p:sp>
      <p:sp>
        <p:nvSpPr>
          <p:cNvPr id="25" name="object 25"/>
          <p:cNvSpPr txBox="1"/>
          <p:nvPr/>
        </p:nvSpPr>
        <p:spPr>
          <a:xfrm>
            <a:off x="1058287" y="1662797"/>
            <a:ext cx="1336675" cy="250825"/>
          </a:xfrm>
          <a:prstGeom prst="rect">
            <a:avLst/>
          </a:prstGeom>
        </p:spPr>
        <p:txBody>
          <a:bodyPr vert="horz" wrap="square" lIns="0" tIns="0" rIns="0" bIns="0" rtlCol="0">
            <a:spAutoFit/>
          </a:bodyPr>
          <a:lstStyle/>
          <a:p>
            <a:pPr marL="12700">
              <a:lnSpc>
                <a:spcPct val="100000"/>
              </a:lnSpc>
            </a:pPr>
            <a:r>
              <a:rPr sz="1500" spc="-15" dirty="0">
                <a:latin typeface="Symbol"/>
                <a:cs typeface="Symbol"/>
              </a:rPr>
              <a:t></a:t>
            </a:r>
            <a:r>
              <a:rPr sz="1500" spc="-245" dirty="0">
                <a:latin typeface="Times New Roman"/>
                <a:cs typeface="Times New Roman"/>
              </a:rPr>
              <a:t> </a:t>
            </a:r>
            <a:r>
              <a:rPr sz="1275" i="1" spc="15" baseline="-22875" dirty="0">
                <a:latin typeface="Times New Roman"/>
                <a:cs typeface="Times New Roman"/>
              </a:rPr>
              <a:t>E</a:t>
            </a:r>
            <a:r>
              <a:rPr sz="1275" i="1" baseline="-22875" dirty="0">
                <a:latin typeface="Times New Roman"/>
                <a:cs typeface="Times New Roman"/>
              </a:rPr>
              <a:t>  </a:t>
            </a:r>
            <a:r>
              <a:rPr sz="1275" i="1" spc="-127" baseline="-22875" dirty="0">
                <a:latin typeface="Times New Roman"/>
                <a:cs typeface="Times New Roman"/>
              </a:rPr>
              <a:t> </a:t>
            </a:r>
            <a:r>
              <a:rPr sz="1500" spc="-10" dirty="0">
                <a:latin typeface="Symbol"/>
                <a:cs typeface="Symbol"/>
              </a:rPr>
              <a:t></a:t>
            </a:r>
            <a:r>
              <a:rPr sz="1500" spc="20" dirty="0">
                <a:latin typeface="Times New Roman"/>
                <a:cs typeface="Times New Roman"/>
              </a:rPr>
              <a:t> </a:t>
            </a:r>
            <a:r>
              <a:rPr sz="1500" i="1" spc="95" dirty="0">
                <a:latin typeface="Times New Roman"/>
                <a:cs typeface="Times New Roman"/>
              </a:rPr>
              <a:t>E</a:t>
            </a:r>
            <a:r>
              <a:rPr sz="1275" i="1" spc="7" baseline="-22875" dirty="0">
                <a:latin typeface="Times New Roman"/>
                <a:cs typeface="Times New Roman"/>
              </a:rPr>
              <a:t>y</a:t>
            </a:r>
            <a:r>
              <a:rPr sz="1275" i="1" spc="-157" baseline="-22875" dirty="0">
                <a:latin typeface="Times New Roman"/>
                <a:cs typeface="Times New Roman"/>
              </a:rPr>
              <a:t> </a:t>
            </a:r>
            <a:r>
              <a:rPr sz="1500" spc="-15" dirty="0">
                <a:latin typeface="Symbol"/>
                <a:cs typeface="Symbol"/>
              </a:rPr>
              <a:t></a:t>
            </a:r>
            <a:r>
              <a:rPr sz="1500" i="1" spc="-10" dirty="0">
                <a:latin typeface="Times New Roman"/>
                <a:cs typeface="Times New Roman"/>
              </a:rPr>
              <a:t>x</a:t>
            </a:r>
            <a:r>
              <a:rPr sz="1500" spc="-15" dirty="0">
                <a:latin typeface="Symbol"/>
                <a:cs typeface="Symbol"/>
              </a:rPr>
              <a:t></a:t>
            </a:r>
            <a:r>
              <a:rPr sz="1500" i="1" dirty="0">
                <a:latin typeface="Times New Roman"/>
                <a:cs typeface="Times New Roman"/>
              </a:rPr>
              <a:t>z </a:t>
            </a:r>
            <a:r>
              <a:rPr sz="1500" i="1" spc="114" dirty="0">
                <a:latin typeface="Times New Roman"/>
                <a:cs typeface="Times New Roman"/>
              </a:rPr>
              <a:t> </a:t>
            </a:r>
            <a:r>
              <a:rPr sz="1500" spc="-15" dirty="0">
                <a:latin typeface="Symbol"/>
                <a:cs typeface="Symbol"/>
              </a:rPr>
              <a:t></a:t>
            </a:r>
            <a:endParaRPr sz="1500">
              <a:latin typeface="Symbol"/>
              <a:cs typeface="Symbol"/>
            </a:endParaRPr>
          </a:p>
        </p:txBody>
      </p:sp>
      <p:sp>
        <p:nvSpPr>
          <p:cNvPr id="26" name="object 26"/>
          <p:cNvSpPr txBox="1"/>
          <p:nvPr/>
        </p:nvSpPr>
        <p:spPr>
          <a:xfrm>
            <a:off x="2653320" y="1657128"/>
            <a:ext cx="283845" cy="221615"/>
          </a:xfrm>
          <a:prstGeom prst="rect">
            <a:avLst/>
          </a:prstGeom>
        </p:spPr>
        <p:txBody>
          <a:bodyPr vert="horz" wrap="square" lIns="0" tIns="0" rIns="0" bIns="0" rtlCol="0">
            <a:spAutoFit/>
          </a:bodyPr>
          <a:lstStyle/>
          <a:p>
            <a:pPr marL="12700">
              <a:lnSpc>
                <a:spcPct val="100000"/>
              </a:lnSpc>
            </a:pPr>
            <a:r>
              <a:rPr sz="850" i="1" spc="10" dirty="0">
                <a:latin typeface="Times New Roman"/>
                <a:cs typeface="Times New Roman"/>
              </a:rPr>
              <a:t>E  </a:t>
            </a:r>
            <a:r>
              <a:rPr sz="850" i="1" spc="40" dirty="0">
                <a:latin typeface="Times New Roman"/>
                <a:cs typeface="Times New Roman"/>
              </a:rPr>
              <a:t> </a:t>
            </a:r>
            <a:r>
              <a:rPr sz="2250" spc="-15" baseline="-20370" dirty="0">
                <a:latin typeface="Symbol"/>
                <a:cs typeface="Symbol"/>
              </a:rPr>
              <a:t></a:t>
            </a:r>
            <a:endParaRPr sz="2250" baseline="-20370">
              <a:latin typeface="Symbol"/>
              <a:cs typeface="Symbol"/>
            </a:endParaRPr>
          </a:p>
        </p:txBody>
      </p:sp>
      <p:sp>
        <p:nvSpPr>
          <p:cNvPr id="27" name="object 27"/>
          <p:cNvSpPr txBox="1"/>
          <p:nvPr/>
        </p:nvSpPr>
        <p:spPr>
          <a:xfrm>
            <a:off x="2399370" y="1542938"/>
            <a:ext cx="262890" cy="215900"/>
          </a:xfrm>
          <a:prstGeom prst="rect">
            <a:avLst/>
          </a:prstGeom>
        </p:spPr>
        <p:txBody>
          <a:bodyPr vert="horz" wrap="square" lIns="0" tIns="0" rIns="0" bIns="0" rtlCol="0">
            <a:spAutoFit/>
          </a:bodyPr>
          <a:lstStyle/>
          <a:p>
            <a:pPr marL="12700">
              <a:lnSpc>
                <a:spcPct val="100000"/>
              </a:lnSpc>
            </a:pPr>
            <a:r>
              <a:rPr sz="1500" spc="-20" dirty="0">
                <a:latin typeface="Symbol"/>
                <a:cs typeface="Symbol"/>
              </a:rPr>
              <a:t></a:t>
            </a:r>
            <a:r>
              <a:rPr sz="1500" dirty="0">
                <a:latin typeface="Symbol"/>
                <a:cs typeface="Symbol"/>
              </a:rPr>
              <a:t></a:t>
            </a:r>
            <a:endParaRPr sz="1500">
              <a:latin typeface="Symbol"/>
              <a:cs typeface="Symbol"/>
            </a:endParaRPr>
          </a:p>
        </p:txBody>
      </p:sp>
      <p:sp>
        <p:nvSpPr>
          <p:cNvPr id="28" name="object 28"/>
          <p:cNvSpPr txBox="1"/>
          <p:nvPr/>
        </p:nvSpPr>
        <p:spPr>
          <a:xfrm>
            <a:off x="4674120" y="4268912"/>
            <a:ext cx="426720" cy="396875"/>
          </a:xfrm>
          <a:prstGeom prst="rect">
            <a:avLst/>
          </a:prstGeom>
        </p:spPr>
        <p:txBody>
          <a:bodyPr vert="horz" wrap="square" lIns="0" tIns="0" rIns="0" bIns="0" rtlCol="0">
            <a:spAutoFit/>
          </a:bodyPr>
          <a:lstStyle/>
          <a:p>
            <a:pPr algn="ctr">
              <a:lnSpc>
                <a:spcPct val="100000"/>
              </a:lnSpc>
              <a:tabLst>
                <a:tab pos="318135" algn="l"/>
              </a:tabLst>
            </a:pPr>
            <a:r>
              <a:rPr sz="850" i="1" u="sng" dirty="0">
                <a:latin typeface="Times New Roman"/>
                <a:cs typeface="Times New Roman"/>
              </a:rPr>
              <a:t> 	</a:t>
            </a:r>
            <a:r>
              <a:rPr sz="850" i="1" u="sng" spc="5" dirty="0">
                <a:latin typeface="Times New Roman"/>
                <a:cs typeface="Times New Roman"/>
              </a:rPr>
              <a:t>y</a:t>
            </a:r>
            <a:r>
              <a:rPr sz="850" i="1" u="sng" spc="40" dirty="0">
                <a:latin typeface="Times New Roman"/>
                <a:cs typeface="Times New Roman"/>
              </a:rPr>
              <a:t> </a:t>
            </a:r>
            <a:endParaRPr sz="850">
              <a:latin typeface="Times New Roman"/>
              <a:cs typeface="Times New Roman"/>
            </a:endParaRPr>
          </a:p>
          <a:p>
            <a:pPr marR="10795" algn="ctr">
              <a:lnSpc>
                <a:spcPct val="100000"/>
              </a:lnSpc>
              <a:spcBef>
                <a:spcPts val="254"/>
              </a:spcBef>
            </a:pPr>
            <a:r>
              <a:rPr sz="1500" spc="-25" dirty="0">
                <a:latin typeface="Symbol"/>
                <a:cs typeface="Symbol"/>
              </a:rPr>
              <a:t></a:t>
            </a:r>
            <a:r>
              <a:rPr sz="1500" i="1" spc="-5" dirty="0">
                <a:latin typeface="Times New Roman"/>
                <a:cs typeface="Times New Roman"/>
              </a:rPr>
              <a:t>t</a:t>
            </a:r>
            <a:r>
              <a:rPr sz="1500" i="1" spc="-220" dirty="0">
                <a:latin typeface="Times New Roman"/>
                <a:cs typeface="Times New Roman"/>
              </a:rPr>
              <a:t> </a:t>
            </a:r>
            <a:r>
              <a:rPr sz="1275" spc="7" baseline="42483" dirty="0">
                <a:latin typeface="Times New Roman"/>
                <a:cs typeface="Times New Roman"/>
              </a:rPr>
              <a:t>2</a:t>
            </a:r>
            <a:endParaRPr sz="1275" baseline="42483">
              <a:latin typeface="Times New Roman"/>
              <a:cs typeface="Times New Roman"/>
            </a:endParaRPr>
          </a:p>
        </p:txBody>
      </p:sp>
      <p:sp>
        <p:nvSpPr>
          <p:cNvPr id="29" name="object 29"/>
          <p:cNvSpPr txBox="1"/>
          <p:nvPr/>
        </p:nvSpPr>
        <p:spPr>
          <a:xfrm>
            <a:off x="3704716" y="4136436"/>
            <a:ext cx="1301115" cy="237490"/>
          </a:xfrm>
          <a:prstGeom prst="rect">
            <a:avLst/>
          </a:prstGeom>
        </p:spPr>
        <p:txBody>
          <a:bodyPr vert="horz" wrap="square" lIns="0" tIns="0" rIns="0" bIns="0" rtlCol="0">
            <a:spAutoFit/>
          </a:bodyPr>
          <a:lstStyle/>
          <a:p>
            <a:pPr marL="12700">
              <a:lnSpc>
                <a:spcPct val="100000"/>
              </a:lnSpc>
              <a:tabLst>
                <a:tab pos="991869" algn="l"/>
              </a:tabLst>
            </a:pPr>
            <a:r>
              <a:rPr sz="1500" spc="100" dirty="0">
                <a:latin typeface="Symbol"/>
                <a:cs typeface="Symbol"/>
              </a:rPr>
              <a:t></a:t>
            </a:r>
            <a:r>
              <a:rPr sz="1275" spc="7" baseline="42483" dirty="0">
                <a:latin typeface="Times New Roman"/>
                <a:cs typeface="Times New Roman"/>
              </a:rPr>
              <a:t>2</a:t>
            </a:r>
            <a:r>
              <a:rPr sz="1275" spc="-142" baseline="42483" dirty="0">
                <a:latin typeface="Times New Roman"/>
                <a:cs typeface="Times New Roman"/>
              </a:rPr>
              <a:t> </a:t>
            </a:r>
            <a:r>
              <a:rPr sz="1500" i="1" spc="-10" dirty="0">
                <a:latin typeface="Times New Roman"/>
                <a:cs typeface="Times New Roman"/>
              </a:rPr>
              <a:t>E</a:t>
            </a:r>
            <a:r>
              <a:rPr sz="1500" i="1" dirty="0">
                <a:latin typeface="Times New Roman"/>
                <a:cs typeface="Times New Roman"/>
              </a:rPr>
              <a:t>	</a:t>
            </a:r>
            <a:r>
              <a:rPr sz="1500" spc="100" dirty="0">
                <a:latin typeface="Symbol"/>
                <a:cs typeface="Symbol"/>
              </a:rPr>
              <a:t></a:t>
            </a:r>
            <a:r>
              <a:rPr sz="1275" spc="7" baseline="42483" dirty="0">
                <a:latin typeface="Times New Roman"/>
                <a:cs typeface="Times New Roman"/>
              </a:rPr>
              <a:t>2</a:t>
            </a:r>
            <a:r>
              <a:rPr sz="1275" spc="-142" baseline="42483" dirty="0">
                <a:latin typeface="Times New Roman"/>
                <a:cs typeface="Times New Roman"/>
              </a:rPr>
              <a:t> </a:t>
            </a:r>
            <a:r>
              <a:rPr sz="1500" i="1" spc="-10" dirty="0">
                <a:latin typeface="Times New Roman"/>
                <a:cs typeface="Times New Roman"/>
              </a:rPr>
              <a:t>E</a:t>
            </a:r>
            <a:endParaRPr sz="1500">
              <a:latin typeface="Times New Roman"/>
              <a:cs typeface="Times New Roman"/>
            </a:endParaRPr>
          </a:p>
        </p:txBody>
      </p:sp>
      <p:sp>
        <p:nvSpPr>
          <p:cNvPr id="30" name="object 30"/>
          <p:cNvSpPr txBox="1"/>
          <p:nvPr/>
        </p:nvSpPr>
        <p:spPr>
          <a:xfrm>
            <a:off x="4146314" y="4288911"/>
            <a:ext cx="505459" cy="260350"/>
          </a:xfrm>
          <a:prstGeom prst="rect">
            <a:avLst/>
          </a:prstGeom>
        </p:spPr>
        <p:txBody>
          <a:bodyPr vert="horz" wrap="square" lIns="0" tIns="0" rIns="0" bIns="0" rtlCol="0">
            <a:spAutoFit/>
          </a:bodyPr>
          <a:lstStyle/>
          <a:p>
            <a:pPr marL="12700">
              <a:lnSpc>
                <a:spcPct val="100000"/>
              </a:lnSpc>
            </a:pPr>
            <a:r>
              <a:rPr sz="1500" spc="-10" dirty="0">
                <a:latin typeface="Symbol"/>
                <a:cs typeface="Symbol"/>
              </a:rPr>
              <a:t></a:t>
            </a:r>
            <a:r>
              <a:rPr sz="1500" spc="-5" dirty="0">
                <a:latin typeface="Times New Roman"/>
                <a:cs typeface="Times New Roman"/>
              </a:rPr>
              <a:t> </a:t>
            </a:r>
            <a:r>
              <a:rPr sz="1550" i="1" spc="10" dirty="0">
                <a:latin typeface="Symbol"/>
                <a:cs typeface="Symbol"/>
              </a:rPr>
              <a:t></a:t>
            </a:r>
            <a:r>
              <a:rPr sz="1275" spc="15" baseline="-26143" dirty="0">
                <a:latin typeface="Times New Roman"/>
                <a:cs typeface="Times New Roman"/>
              </a:rPr>
              <a:t>0</a:t>
            </a:r>
            <a:r>
              <a:rPr sz="1550" i="1" spc="100" dirty="0">
                <a:latin typeface="Symbol"/>
                <a:cs typeface="Symbol"/>
              </a:rPr>
              <a:t></a:t>
            </a:r>
            <a:r>
              <a:rPr sz="1275" spc="7" baseline="-26143" dirty="0">
                <a:latin typeface="Times New Roman"/>
                <a:cs typeface="Times New Roman"/>
              </a:rPr>
              <a:t>0</a:t>
            </a:r>
            <a:endParaRPr sz="1275" baseline="-26143">
              <a:latin typeface="Times New Roman"/>
              <a:cs typeface="Times New Roman"/>
            </a:endParaRPr>
          </a:p>
        </p:txBody>
      </p:sp>
      <p:sp>
        <p:nvSpPr>
          <p:cNvPr id="31" name="object 31"/>
          <p:cNvSpPr txBox="1"/>
          <p:nvPr/>
        </p:nvSpPr>
        <p:spPr>
          <a:xfrm>
            <a:off x="3694734" y="4268912"/>
            <a:ext cx="426084" cy="396875"/>
          </a:xfrm>
          <a:prstGeom prst="rect">
            <a:avLst/>
          </a:prstGeom>
        </p:spPr>
        <p:txBody>
          <a:bodyPr vert="horz" wrap="square" lIns="0" tIns="0" rIns="0" bIns="0" rtlCol="0">
            <a:spAutoFit/>
          </a:bodyPr>
          <a:lstStyle/>
          <a:p>
            <a:pPr algn="ctr">
              <a:lnSpc>
                <a:spcPct val="100000"/>
              </a:lnSpc>
              <a:tabLst>
                <a:tab pos="318135" algn="l"/>
              </a:tabLst>
            </a:pPr>
            <a:r>
              <a:rPr sz="850" i="1" u="sng" dirty="0">
                <a:latin typeface="Times New Roman"/>
                <a:cs typeface="Times New Roman"/>
              </a:rPr>
              <a:t> 	</a:t>
            </a:r>
            <a:r>
              <a:rPr sz="850" i="1" u="sng" spc="5" dirty="0">
                <a:latin typeface="Times New Roman"/>
                <a:cs typeface="Times New Roman"/>
              </a:rPr>
              <a:t>y</a:t>
            </a:r>
            <a:r>
              <a:rPr sz="850" i="1" u="sng" spc="35" dirty="0">
                <a:latin typeface="Times New Roman"/>
                <a:cs typeface="Times New Roman"/>
              </a:rPr>
              <a:t> </a:t>
            </a:r>
            <a:endParaRPr sz="850">
              <a:latin typeface="Times New Roman"/>
              <a:cs typeface="Times New Roman"/>
            </a:endParaRPr>
          </a:p>
          <a:p>
            <a:pPr marR="10160" algn="ctr">
              <a:lnSpc>
                <a:spcPct val="100000"/>
              </a:lnSpc>
              <a:spcBef>
                <a:spcPts val="254"/>
              </a:spcBef>
            </a:pPr>
            <a:r>
              <a:rPr sz="1500" spc="-25" dirty="0">
                <a:latin typeface="Symbol"/>
                <a:cs typeface="Symbol"/>
              </a:rPr>
              <a:t></a:t>
            </a:r>
            <a:r>
              <a:rPr sz="1500" i="1" spc="80" dirty="0">
                <a:latin typeface="Times New Roman"/>
                <a:cs typeface="Times New Roman"/>
              </a:rPr>
              <a:t>x</a:t>
            </a:r>
            <a:r>
              <a:rPr sz="1275" spc="7" baseline="42483" dirty="0">
                <a:latin typeface="Times New Roman"/>
                <a:cs typeface="Times New Roman"/>
              </a:rPr>
              <a:t>2</a:t>
            </a:r>
            <a:endParaRPr sz="1275" baseline="42483">
              <a:latin typeface="Times New Roman"/>
              <a:cs typeface="Times New Roman"/>
            </a:endParaRPr>
          </a:p>
        </p:txBody>
      </p:sp>
      <p:sp>
        <p:nvSpPr>
          <p:cNvPr id="32" name="object 32"/>
          <p:cNvSpPr txBox="1"/>
          <p:nvPr/>
        </p:nvSpPr>
        <p:spPr>
          <a:xfrm>
            <a:off x="2673819" y="4292563"/>
            <a:ext cx="410209" cy="372745"/>
          </a:xfrm>
          <a:prstGeom prst="rect">
            <a:avLst/>
          </a:prstGeom>
        </p:spPr>
        <p:txBody>
          <a:bodyPr vert="horz" wrap="square" lIns="0" tIns="0" rIns="0" bIns="0" rtlCol="0">
            <a:spAutoFit/>
          </a:bodyPr>
          <a:lstStyle/>
          <a:p>
            <a:pPr algn="ctr">
              <a:lnSpc>
                <a:spcPct val="100000"/>
              </a:lnSpc>
              <a:tabLst>
                <a:tab pos="306705" algn="l"/>
              </a:tabLst>
            </a:pPr>
            <a:r>
              <a:rPr sz="850" i="1" u="sng" dirty="0">
                <a:latin typeface="Times New Roman"/>
                <a:cs typeface="Times New Roman"/>
              </a:rPr>
              <a:t> 	</a:t>
            </a:r>
            <a:r>
              <a:rPr sz="850" i="1" u="sng" spc="5" dirty="0">
                <a:latin typeface="Times New Roman"/>
                <a:cs typeface="Times New Roman"/>
              </a:rPr>
              <a:t>z</a:t>
            </a:r>
            <a:r>
              <a:rPr sz="850" i="1" u="sng" spc="50" dirty="0">
                <a:latin typeface="Times New Roman"/>
                <a:cs typeface="Times New Roman"/>
              </a:rPr>
              <a:t> </a:t>
            </a:r>
            <a:endParaRPr sz="850">
              <a:latin typeface="Times New Roman"/>
              <a:cs typeface="Times New Roman"/>
            </a:endParaRPr>
          </a:p>
          <a:p>
            <a:pPr marR="12065" algn="ctr">
              <a:lnSpc>
                <a:spcPct val="100000"/>
              </a:lnSpc>
              <a:spcBef>
                <a:spcPts val="65"/>
              </a:spcBef>
            </a:pPr>
            <a:r>
              <a:rPr sz="1500" spc="-25" dirty="0">
                <a:latin typeface="Symbol"/>
                <a:cs typeface="Symbol"/>
              </a:rPr>
              <a:t></a:t>
            </a:r>
            <a:r>
              <a:rPr sz="1500" i="1" spc="-5" dirty="0">
                <a:latin typeface="Times New Roman"/>
                <a:cs typeface="Times New Roman"/>
              </a:rPr>
              <a:t>t</a:t>
            </a:r>
            <a:r>
              <a:rPr sz="1500" i="1" spc="-220" dirty="0">
                <a:latin typeface="Times New Roman"/>
                <a:cs typeface="Times New Roman"/>
              </a:rPr>
              <a:t> </a:t>
            </a:r>
            <a:r>
              <a:rPr sz="1275" spc="7" baseline="42483" dirty="0">
                <a:latin typeface="Times New Roman"/>
                <a:cs typeface="Times New Roman"/>
              </a:rPr>
              <a:t>2</a:t>
            </a:r>
            <a:endParaRPr sz="1275" baseline="42483">
              <a:latin typeface="Times New Roman"/>
              <a:cs typeface="Times New Roman"/>
            </a:endParaRPr>
          </a:p>
        </p:txBody>
      </p:sp>
      <p:sp>
        <p:nvSpPr>
          <p:cNvPr id="33" name="object 33"/>
          <p:cNvSpPr txBox="1"/>
          <p:nvPr/>
        </p:nvSpPr>
        <p:spPr>
          <a:xfrm>
            <a:off x="1720207" y="4159566"/>
            <a:ext cx="1284605" cy="237490"/>
          </a:xfrm>
          <a:prstGeom prst="rect">
            <a:avLst/>
          </a:prstGeom>
        </p:spPr>
        <p:txBody>
          <a:bodyPr vert="horz" wrap="square" lIns="0" tIns="0" rIns="0" bIns="0" rtlCol="0">
            <a:spAutoFit/>
          </a:bodyPr>
          <a:lstStyle/>
          <a:p>
            <a:pPr marL="12700">
              <a:lnSpc>
                <a:spcPct val="100000"/>
              </a:lnSpc>
              <a:tabLst>
                <a:tab pos="975360" algn="l"/>
              </a:tabLst>
            </a:pPr>
            <a:r>
              <a:rPr sz="1500" spc="100" dirty="0">
                <a:latin typeface="Symbol"/>
                <a:cs typeface="Symbol"/>
              </a:rPr>
              <a:t></a:t>
            </a:r>
            <a:r>
              <a:rPr sz="1275" spc="7" baseline="42483" dirty="0">
                <a:latin typeface="Times New Roman"/>
                <a:cs typeface="Times New Roman"/>
              </a:rPr>
              <a:t>2</a:t>
            </a:r>
            <a:r>
              <a:rPr sz="1275" spc="-142" baseline="42483" dirty="0">
                <a:latin typeface="Times New Roman"/>
                <a:cs typeface="Times New Roman"/>
              </a:rPr>
              <a:t> </a:t>
            </a:r>
            <a:r>
              <a:rPr sz="1500" i="1" spc="-10" dirty="0">
                <a:latin typeface="Times New Roman"/>
                <a:cs typeface="Times New Roman"/>
              </a:rPr>
              <a:t>B</a:t>
            </a:r>
            <a:r>
              <a:rPr sz="1500" i="1" dirty="0">
                <a:latin typeface="Times New Roman"/>
                <a:cs typeface="Times New Roman"/>
              </a:rPr>
              <a:t>	</a:t>
            </a:r>
            <a:r>
              <a:rPr sz="1500" spc="100" dirty="0">
                <a:latin typeface="Symbol"/>
                <a:cs typeface="Symbol"/>
              </a:rPr>
              <a:t></a:t>
            </a:r>
            <a:r>
              <a:rPr sz="1275" spc="7" baseline="42483" dirty="0">
                <a:latin typeface="Times New Roman"/>
                <a:cs typeface="Times New Roman"/>
              </a:rPr>
              <a:t>2</a:t>
            </a:r>
            <a:r>
              <a:rPr sz="1275" spc="-142" baseline="42483" dirty="0">
                <a:latin typeface="Times New Roman"/>
                <a:cs typeface="Times New Roman"/>
              </a:rPr>
              <a:t> </a:t>
            </a:r>
            <a:r>
              <a:rPr sz="1500" i="1" spc="-10" dirty="0">
                <a:latin typeface="Times New Roman"/>
                <a:cs typeface="Times New Roman"/>
              </a:rPr>
              <a:t>B</a:t>
            </a:r>
            <a:endParaRPr sz="1500">
              <a:latin typeface="Times New Roman"/>
              <a:cs typeface="Times New Roman"/>
            </a:endParaRPr>
          </a:p>
        </p:txBody>
      </p:sp>
      <p:sp>
        <p:nvSpPr>
          <p:cNvPr id="34" name="object 34"/>
          <p:cNvSpPr txBox="1"/>
          <p:nvPr/>
        </p:nvSpPr>
        <p:spPr>
          <a:xfrm>
            <a:off x="2145488" y="4288911"/>
            <a:ext cx="505459" cy="260350"/>
          </a:xfrm>
          <a:prstGeom prst="rect">
            <a:avLst/>
          </a:prstGeom>
        </p:spPr>
        <p:txBody>
          <a:bodyPr vert="horz" wrap="square" lIns="0" tIns="0" rIns="0" bIns="0" rtlCol="0">
            <a:spAutoFit/>
          </a:bodyPr>
          <a:lstStyle/>
          <a:p>
            <a:pPr marL="12700">
              <a:lnSpc>
                <a:spcPct val="100000"/>
              </a:lnSpc>
            </a:pPr>
            <a:r>
              <a:rPr sz="1500" spc="-10" dirty="0">
                <a:latin typeface="Symbol"/>
                <a:cs typeface="Symbol"/>
              </a:rPr>
              <a:t></a:t>
            </a:r>
            <a:r>
              <a:rPr sz="1500" spc="-5" dirty="0">
                <a:latin typeface="Times New Roman"/>
                <a:cs typeface="Times New Roman"/>
              </a:rPr>
              <a:t> </a:t>
            </a:r>
            <a:r>
              <a:rPr sz="1550" i="1" spc="10" dirty="0">
                <a:latin typeface="Symbol"/>
                <a:cs typeface="Symbol"/>
              </a:rPr>
              <a:t></a:t>
            </a:r>
            <a:r>
              <a:rPr sz="1275" spc="15" baseline="-26143" dirty="0">
                <a:latin typeface="Times New Roman"/>
                <a:cs typeface="Times New Roman"/>
              </a:rPr>
              <a:t>0</a:t>
            </a:r>
            <a:r>
              <a:rPr sz="1550" i="1" spc="100" dirty="0">
                <a:latin typeface="Symbol"/>
                <a:cs typeface="Symbol"/>
              </a:rPr>
              <a:t></a:t>
            </a:r>
            <a:r>
              <a:rPr sz="1275" spc="7" baseline="-26143" dirty="0">
                <a:latin typeface="Times New Roman"/>
                <a:cs typeface="Times New Roman"/>
              </a:rPr>
              <a:t>0</a:t>
            </a:r>
            <a:endParaRPr sz="1275" baseline="-26143">
              <a:latin typeface="Times New Roman"/>
              <a:cs typeface="Times New Roman"/>
            </a:endParaRPr>
          </a:p>
        </p:txBody>
      </p:sp>
      <p:sp>
        <p:nvSpPr>
          <p:cNvPr id="35" name="object 35"/>
          <p:cNvSpPr txBox="1"/>
          <p:nvPr/>
        </p:nvSpPr>
        <p:spPr>
          <a:xfrm>
            <a:off x="1710207" y="4292563"/>
            <a:ext cx="410209" cy="372745"/>
          </a:xfrm>
          <a:prstGeom prst="rect">
            <a:avLst/>
          </a:prstGeom>
        </p:spPr>
        <p:txBody>
          <a:bodyPr vert="horz" wrap="square" lIns="0" tIns="0" rIns="0" bIns="0" rtlCol="0">
            <a:spAutoFit/>
          </a:bodyPr>
          <a:lstStyle/>
          <a:p>
            <a:pPr marL="12700">
              <a:lnSpc>
                <a:spcPct val="100000"/>
              </a:lnSpc>
              <a:tabLst>
                <a:tab pos="320040" algn="l"/>
              </a:tabLst>
            </a:pPr>
            <a:r>
              <a:rPr sz="850" i="1" u="sng" dirty="0">
                <a:latin typeface="Times New Roman"/>
                <a:cs typeface="Times New Roman"/>
              </a:rPr>
              <a:t> 	</a:t>
            </a:r>
            <a:r>
              <a:rPr sz="850" i="1" u="sng" spc="5" dirty="0">
                <a:latin typeface="Times New Roman"/>
                <a:cs typeface="Times New Roman"/>
              </a:rPr>
              <a:t>z</a:t>
            </a:r>
            <a:r>
              <a:rPr sz="850" i="1" u="sng" spc="50" dirty="0">
                <a:latin typeface="Times New Roman"/>
                <a:cs typeface="Times New Roman"/>
              </a:rPr>
              <a:t> </a:t>
            </a:r>
            <a:endParaRPr sz="850">
              <a:latin typeface="Times New Roman"/>
              <a:cs typeface="Times New Roman"/>
            </a:endParaRPr>
          </a:p>
          <a:p>
            <a:pPr marL="73660">
              <a:lnSpc>
                <a:spcPct val="100000"/>
              </a:lnSpc>
              <a:spcBef>
                <a:spcPts val="65"/>
              </a:spcBef>
            </a:pPr>
            <a:r>
              <a:rPr sz="1500" spc="-30" dirty="0">
                <a:latin typeface="Symbol"/>
                <a:cs typeface="Symbol"/>
              </a:rPr>
              <a:t></a:t>
            </a:r>
            <a:r>
              <a:rPr sz="1500" i="1" spc="80" dirty="0">
                <a:latin typeface="Times New Roman"/>
                <a:cs typeface="Times New Roman"/>
              </a:rPr>
              <a:t>x</a:t>
            </a:r>
            <a:r>
              <a:rPr sz="1275" spc="7" baseline="42483" dirty="0">
                <a:latin typeface="Times New Roman"/>
                <a:cs typeface="Times New Roman"/>
              </a:rPr>
              <a:t>2</a:t>
            </a:r>
            <a:endParaRPr sz="1275" baseline="42483">
              <a:latin typeface="Times New Roman"/>
              <a:cs typeface="Times New Roman"/>
            </a:endParaRPr>
          </a:p>
        </p:txBody>
      </p:sp>
      <p:sp>
        <p:nvSpPr>
          <p:cNvPr id="36" name="object 36"/>
          <p:cNvSpPr txBox="1"/>
          <p:nvPr/>
        </p:nvSpPr>
        <p:spPr>
          <a:xfrm>
            <a:off x="3084920" y="4300825"/>
            <a:ext cx="73025" cy="215900"/>
          </a:xfrm>
          <a:prstGeom prst="rect">
            <a:avLst/>
          </a:prstGeom>
        </p:spPr>
        <p:txBody>
          <a:bodyPr vert="horz" wrap="square" lIns="0" tIns="0" rIns="0" bIns="0" rtlCol="0">
            <a:spAutoFit/>
          </a:bodyPr>
          <a:lstStyle/>
          <a:p>
            <a:pPr marL="12700">
              <a:lnSpc>
                <a:spcPct val="100000"/>
              </a:lnSpc>
            </a:pPr>
            <a:r>
              <a:rPr sz="1500" spc="-5" dirty="0">
                <a:latin typeface="Times New Roman"/>
                <a:cs typeface="Times New Roman"/>
              </a:rPr>
              <a:t>,</a:t>
            </a:r>
            <a:endParaRPr sz="1500">
              <a:latin typeface="Times New Roman"/>
              <a:cs typeface="Times New Roman"/>
            </a:endParaRPr>
          </a:p>
        </p:txBody>
      </p:sp>
      <p:sp>
        <p:nvSpPr>
          <p:cNvPr id="37" name="object 37"/>
          <p:cNvSpPr/>
          <p:nvPr/>
        </p:nvSpPr>
        <p:spPr>
          <a:xfrm>
            <a:off x="26568" y="6603"/>
            <a:ext cx="7504430" cy="5340350"/>
          </a:xfrm>
          <a:custGeom>
            <a:avLst/>
            <a:gdLst/>
            <a:ahLst/>
            <a:cxnLst/>
            <a:rect l="l" t="t" r="r" b="b"/>
            <a:pathLst>
              <a:path w="7504430" h="5340350">
                <a:moveTo>
                  <a:pt x="0" y="0"/>
                </a:moveTo>
                <a:lnTo>
                  <a:pt x="7504366" y="0"/>
                </a:lnTo>
                <a:lnTo>
                  <a:pt x="7504366" y="5340223"/>
                </a:lnTo>
                <a:lnTo>
                  <a:pt x="0" y="5340223"/>
                </a:lnTo>
                <a:lnTo>
                  <a:pt x="0" y="0"/>
                </a:lnTo>
                <a:close/>
              </a:path>
            </a:pathLst>
          </a:custGeom>
          <a:ln w="3175">
            <a:solidFill>
              <a:srgbClr val="000000"/>
            </a:solidFill>
          </a:ln>
        </p:spPr>
        <p:txBody>
          <a:bodyPr wrap="square" lIns="0" tIns="0" rIns="0" bIns="0" rtlCol="0"/>
          <a:lstStyle/>
          <a:p>
            <a:endParaRPr/>
          </a:p>
        </p:txBody>
      </p:sp>
      <p:sp>
        <p:nvSpPr>
          <p:cNvPr id="38" name="object 38"/>
          <p:cNvSpPr txBox="1"/>
          <p:nvPr/>
        </p:nvSpPr>
        <p:spPr>
          <a:xfrm>
            <a:off x="6404212" y="9998684"/>
            <a:ext cx="161290" cy="147955"/>
          </a:xfrm>
          <a:prstGeom prst="rect">
            <a:avLst/>
          </a:prstGeom>
        </p:spPr>
        <p:txBody>
          <a:bodyPr vert="horz" wrap="square" lIns="0" tIns="0" rIns="0" bIns="0" rtlCol="0">
            <a:spAutoFit/>
          </a:bodyPr>
          <a:lstStyle/>
          <a:p>
            <a:pPr marL="12700">
              <a:lnSpc>
                <a:spcPct val="100000"/>
              </a:lnSpc>
            </a:pPr>
            <a:r>
              <a:rPr sz="950" dirty="0">
                <a:latin typeface="Arial"/>
                <a:cs typeface="Arial"/>
              </a:rPr>
              <a:t>16</a:t>
            </a:r>
            <a:endParaRPr sz="950">
              <a:latin typeface="Arial"/>
              <a:cs typeface="Arial"/>
            </a:endParaRPr>
          </a:p>
        </p:txBody>
      </p:sp>
      <p:sp>
        <p:nvSpPr>
          <p:cNvPr id="39" name="object 39"/>
          <p:cNvSpPr txBox="1"/>
          <p:nvPr/>
        </p:nvSpPr>
        <p:spPr>
          <a:xfrm>
            <a:off x="997355" y="5900777"/>
            <a:ext cx="5624195" cy="948978"/>
          </a:xfrm>
          <a:prstGeom prst="rect">
            <a:avLst/>
          </a:prstGeom>
        </p:spPr>
        <p:txBody>
          <a:bodyPr vert="horz" wrap="square" lIns="0" tIns="0" rIns="0" bIns="0" rtlCol="0">
            <a:spAutoFit/>
          </a:bodyPr>
          <a:lstStyle/>
          <a:p>
            <a:pPr>
              <a:lnSpc>
                <a:spcPct val="100000"/>
              </a:lnSpc>
            </a:pPr>
            <a:r>
              <a:rPr sz="2200" spc="-5" dirty="0" smtClean="0">
                <a:solidFill>
                  <a:srgbClr val="0000CC"/>
                </a:solidFill>
                <a:latin typeface="Arial"/>
                <a:cs typeface="Arial"/>
              </a:rPr>
              <a:t>Electromagneti</a:t>
            </a:r>
            <a:r>
              <a:rPr sz="2200" dirty="0" smtClean="0">
                <a:solidFill>
                  <a:srgbClr val="0000CC"/>
                </a:solidFill>
                <a:latin typeface="Arial"/>
                <a:cs typeface="Arial"/>
              </a:rPr>
              <a:t>c </a:t>
            </a:r>
            <a:r>
              <a:rPr sz="2200" spc="-5" dirty="0">
                <a:solidFill>
                  <a:srgbClr val="0000CC"/>
                </a:solidFill>
                <a:latin typeface="Arial"/>
                <a:cs typeface="Arial"/>
              </a:rPr>
              <a:t>Waves</a:t>
            </a:r>
            <a:endParaRPr sz="2200" dirty="0">
              <a:latin typeface="Arial"/>
              <a:cs typeface="Arial"/>
            </a:endParaRPr>
          </a:p>
          <a:p>
            <a:pPr marL="12700" marR="5080">
              <a:lnSpc>
                <a:spcPct val="100000"/>
              </a:lnSpc>
              <a:spcBef>
                <a:spcPts val="844"/>
              </a:spcBef>
            </a:pPr>
            <a:r>
              <a:rPr lang="en-US" sz="1650" dirty="0" smtClean="0">
                <a:latin typeface="Arial"/>
                <a:cs typeface="Arial"/>
              </a:rPr>
              <a:t>W</a:t>
            </a:r>
            <a:r>
              <a:rPr sz="1650" dirty="0" smtClean="0">
                <a:latin typeface="Arial"/>
                <a:cs typeface="Arial"/>
              </a:rPr>
              <a:t>e </a:t>
            </a:r>
            <a:r>
              <a:rPr sz="1650" dirty="0">
                <a:latin typeface="Arial"/>
                <a:cs typeface="Arial"/>
              </a:rPr>
              <a:t>saw that a wave traveling along the </a:t>
            </a:r>
            <a:r>
              <a:rPr sz="1650" i="1" dirty="0" smtClean="0">
                <a:latin typeface="Times New Roman" panose="02020603050405020304" pitchFamily="18" charset="0"/>
                <a:cs typeface="Times New Roman" panose="02020603050405020304" pitchFamily="18" charset="0"/>
              </a:rPr>
              <a:t>x</a:t>
            </a:r>
            <a:r>
              <a:rPr lang="en-US" sz="1650" dirty="0" smtClean="0">
                <a:latin typeface="Arial"/>
                <a:cs typeface="Arial"/>
              </a:rPr>
              <a:t>-</a:t>
            </a:r>
            <a:r>
              <a:rPr sz="1650" dirty="0" smtClean="0">
                <a:latin typeface="Arial"/>
                <a:cs typeface="Arial"/>
              </a:rPr>
              <a:t>axis </a:t>
            </a:r>
            <a:r>
              <a:rPr sz="1650" dirty="0">
                <a:latin typeface="Arial"/>
                <a:cs typeface="Arial"/>
              </a:rPr>
              <a:t>with a wave speed </a:t>
            </a:r>
            <a:r>
              <a:rPr sz="1650" dirty="0">
                <a:latin typeface="Times New Roman" panose="02020603050405020304" pitchFamily="18" charset="0"/>
                <a:cs typeface="Times New Roman" panose="02020603050405020304" pitchFamily="18" charset="0"/>
              </a:rPr>
              <a:t>v</a:t>
            </a:r>
            <a:r>
              <a:rPr sz="1650" dirty="0">
                <a:latin typeface="Arial"/>
                <a:cs typeface="Arial"/>
              </a:rPr>
              <a:t> satisfies the wave equation:</a:t>
            </a:r>
          </a:p>
        </p:txBody>
      </p:sp>
      <p:sp>
        <p:nvSpPr>
          <p:cNvPr id="40" name="object 40"/>
          <p:cNvSpPr/>
          <p:nvPr/>
        </p:nvSpPr>
        <p:spPr>
          <a:xfrm>
            <a:off x="3213798" y="7259218"/>
            <a:ext cx="300990" cy="0"/>
          </a:xfrm>
          <a:custGeom>
            <a:avLst/>
            <a:gdLst/>
            <a:ahLst/>
            <a:cxnLst/>
            <a:rect l="l" t="t" r="r" b="b"/>
            <a:pathLst>
              <a:path w="300989">
                <a:moveTo>
                  <a:pt x="0" y="0"/>
                </a:moveTo>
                <a:lnTo>
                  <a:pt x="300710" y="0"/>
                </a:lnTo>
              </a:path>
            </a:pathLst>
          </a:custGeom>
          <a:ln w="7912">
            <a:solidFill>
              <a:srgbClr val="000000"/>
            </a:solidFill>
          </a:ln>
        </p:spPr>
        <p:txBody>
          <a:bodyPr wrap="square" lIns="0" tIns="0" rIns="0" bIns="0" rtlCol="0"/>
          <a:lstStyle/>
          <a:p>
            <a:endParaRPr/>
          </a:p>
        </p:txBody>
      </p:sp>
      <p:sp>
        <p:nvSpPr>
          <p:cNvPr id="41" name="object 41"/>
          <p:cNvSpPr/>
          <p:nvPr/>
        </p:nvSpPr>
        <p:spPr>
          <a:xfrm>
            <a:off x="3716896" y="7259218"/>
            <a:ext cx="190500" cy="0"/>
          </a:xfrm>
          <a:custGeom>
            <a:avLst/>
            <a:gdLst/>
            <a:ahLst/>
            <a:cxnLst/>
            <a:rect l="l" t="t" r="r" b="b"/>
            <a:pathLst>
              <a:path w="190500">
                <a:moveTo>
                  <a:pt x="0" y="0"/>
                </a:moveTo>
                <a:lnTo>
                  <a:pt x="190309" y="0"/>
                </a:lnTo>
              </a:path>
            </a:pathLst>
          </a:custGeom>
          <a:ln w="7912">
            <a:solidFill>
              <a:srgbClr val="000000"/>
            </a:solidFill>
          </a:ln>
        </p:spPr>
        <p:txBody>
          <a:bodyPr wrap="square" lIns="0" tIns="0" rIns="0" bIns="0" rtlCol="0"/>
          <a:lstStyle/>
          <a:p>
            <a:endParaRPr/>
          </a:p>
        </p:txBody>
      </p:sp>
      <p:sp>
        <p:nvSpPr>
          <p:cNvPr id="42" name="object 42"/>
          <p:cNvSpPr/>
          <p:nvPr/>
        </p:nvSpPr>
        <p:spPr>
          <a:xfrm>
            <a:off x="3942956" y="7259218"/>
            <a:ext cx="300990" cy="0"/>
          </a:xfrm>
          <a:custGeom>
            <a:avLst/>
            <a:gdLst/>
            <a:ahLst/>
            <a:cxnLst/>
            <a:rect l="l" t="t" r="r" b="b"/>
            <a:pathLst>
              <a:path w="300989">
                <a:moveTo>
                  <a:pt x="0" y="0"/>
                </a:moveTo>
                <a:lnTo>
                  <a:pt x="300697" y="0"/>
                </a:lnTo>
              </a:path>
            </a:pathLst>
          </a:custGeom>
          <a:ln w="7912">
            <a:solidFill>
              <a:srgbClr val="000000"/>
            </a:solidFill>
          </a:ln>
        </p:spPr>
        <p:txBody>
          <a:bodyPr wrap="square" lIns="0" tIns="0" rIns="0" bIns="0" rtlCol="0"/>
          <a:lstStyle/>
          <a:p>
            <a:endParaRPr/>
          </a:p>
        </p:txBody>
      </p:sp>
      <p:sp>
        <p:nvSpPr>
          <p:cNvPr id="43" name="object 43"/>
          <p:cNvSpPr txBox="1"/>
          <p:nvPr/>
        </p:nvSpPr>
        <p:spPr>
          <a:xfrm>
            <a:off x="3961278" y="7268705"/>
            <a:ext cx="246379" cy="237490"/>
          </a:xfrm>
          <a:prstGeom prst="rect">
            <a:avLst/>
          </a:prstGeom>
        </p:spPr>
        <p:txBody>
          <a:bodyPr vert="horz" wrap="square" lIns="0" tIns="0" rIns="0" bIns="0" rtlCol="0">
            <a:spAutoFit/>
          </a:bodyPr>
          <a:lstStyle/>
          <a:p>
            <a:pPr marL="12700">
              <a:lnSpc>
                <a:spcPct val="100000"/>
              </a:lnSpc>
            </a:pPr>
            <a:r>
              <a:rPr sz="1500" spc="-30" dirty="0">
                <a:latin typeface="Symbol"/>
                <a:cs typeface="Symbol"/>
              </a:rPr>
              <a:t></a:t>
            </a:r>
            <a:r>
              <a:rPr sz="1500" i="1" spc="-5" dirty="0">
                <a:latin typeface="Times New Roman"/>
                <a:cs typeface="Times New Roman"/>
              </a:rPr>
              <a:t>t</a:t>
            </a:r>
            <a:r>
              <a:rPr sz="1500" i="1" spc="-220" dirty="0">
                <a:latin typeface="Times New Roman"/>
                <a:cs typeface="Times New Roman"/>
              </a:rPr>
              <a:t> </a:t>
            </a:r>
            <a:r>
              <a:rPr sz="1275" spc="7" baseline="42483" dirty="0">
                <a:latin typeface="Times New Roman"/>
                <a:cs typeface="Times New Roman"/>
              </a:rPr>
              <a:t>2</a:t>
            </a:r>
            <a:endParaRPr sz="1275" baseline="42483">
              <a:latin typeface="Times New Roman"/>
              <a:cs typeface="Times New Roman"/>
            </a:endParaRPr>
          </a:p>
        </p:txBody>
      </p:sp>
      <p:sp>
        <p:nvSpPr>
          <p:cNvPr id="44" name="object 44"/>
          <p:cNvSpPr txBox="1"/>
          <p:nvPr/>
        </p:nvSpPr>
        <p:spPr>
          <a:xfrm>
            <a:off x="3211113" y="6999550"/>
            <a:ext cx="1030605" cy="238125"/>
          </a:xfrm>
          <a:prstGeom prst="rect">
            <a:avLst/>
          </a:prstGeom>
        </p:spPr>
        <p:txBody>
          <a:bodyPr vert="horz" wrap="square" lIns="0" tIns="0" rIns="0" bIns="0" rtlCol="0">
            <a:spAutoFit/>
          </a:bodyPr>
          <a:lstStyle/>
          <a:p>
            <a:pPr marL="12700">
              <a:lnSpc>
                <a:spcPct val="100000"/>
              </a:lnSpc>
              <a:tabLst>
                <a:tab pos="553085" algn="l"/>
              </a:tabLst>
            </a:pPr>
            <a:r>
              <a:rPr sz="1500" spc="114" dirty="0">
                <a:latin typeface="Symbol"/>
                <a:cs typeface="Symbol"/>
              </a:rPr>
              <a:t></a:t>
            </a:r>
            <a:r>
              <a:rPr sz="1275" spc="7" baseline="42483" dirty="0">
                <a:latin typeface="Times New Roman"/>
                <a:cs typeface="Times New Roman"/>
              </a:rPr>
              <a:t>2</a:t>
            </a:r>
            <a:r>
              <a:rPr sz="1275" baseline="42483" dirty="0">
                <a:latin typeface="Times New Roman"/>
                <a:cs typeface="Times New Roman"/>
              </a:rPr>
              <a:t> </a:t>
            </a:r>
            <a:r>
              <a:rPr sz="1500" i="1" dirty="0">
                <a:latin typeface="Times New Roman"/>
                <a:cs typeface="Times New Roman"/>
              </a:rPr>
              <a:t>y	</a:t>
            </a:r>
            <a:r>
              <a:rPr sz="1500" dirty="0">
                <a:latin typeface="Times New Roman"/>
                <a:cs typeface="Times New Roman"/>
              </a:rPr>
              <a:t>1 </a:t>
            </a:r>
            <a:r>
              <a:rPr sz="1500" spc="-20" dirty="0">
                <a:latin typeface="Times New Roman"/>
                <a:cs typeface="Times New Roman"/>
              </a:rPr>
              <a:t> </a:t>
            </a:r>
            <a:r>
              <a:rPr sz="1500" spc="114" dirty="0">
                <a:latin typeface="Symbol"/>
                <a:cs typeface="Symbol"/>
              </a:rPr>
              <a:t></a:t>
            </a:r>
            <a:r>
              <a:rPr sz="1275" spc="7" baseline="42483" dirty="0">
                <a:latin typeface="Times New Roman"/>
                <a:cs typeface="Times New Roman"/>
              </a:rPr>
              <a:t>2</a:t>
            </a:r>
            <a:r>
              <a:rPr sz="1275" baseline="42483" dirty="0">
                <a:latin typeface="Times New Roman"/>
                <a:cs typeface="Times New Roman"/>
              </a:rPr>
              <a:t> </a:t>
            </a:r>
            <a:r>
              <a:rPr sz="1500" i="1" dirty="0">
                <a:latin typeface="Times New Roman"/>
                <a:cs typeface="Times New Roman"/>
              </a:rPr>
              <a:t>y</a:t>
            </a:r>
            <a:endParaRPr sz="1500">
              <a:latin typeface="Times New Roman"/>
              <a:cs typeface="Times New Roman"/>
            </a:endParaRPr>
          </a:p>
        </p:txBody>
      </p:sp>
      <p:sp>
        <p:nvSpPr>
          <p:cNvPr id="45" name="object 45"/>
          <p:cNvSpPr txBox="1"/>
          <p:nvPr/>
        </p:nvSpPr>
        <p:spPr>
          <a:xfrm>
            <a:off x="3714193" y="7268705"/>
            <a:ext cx="177800" cy="237490"/>
          </a:xfrm>
          <a:prstGeom prst="rect">
            <a:avLst/>
          </a:prstGeom>
        </p:spPr>
        <p:txBody>
          <a:bodyPr vert="horz" wrap="square" lIns="0" tIns="0" rIns="0" bIns="0" rtlCol="0">
            <a:spAutoFit/>
          </a:bodyPr>
          <a:lstStyle/>
          <a:p>
            <a:pPr marL="12700">
              <a:lnSpc>
                <a:spcPct val="100000"/>
              </a:lnSpc>
            </a:pPr>
            <a:r>
              <a:rPr sz="2250" i="1" spc="120" baseline="-24074" dirty="0">
                <a:latin typeface="Times New Roman"/>
                <a:cs typeface="Times New Roman"/>
              </a:rPr>
              <a:t>v</a:t>
            </a:r>
            <a:r>
              <a:rPr sz="850" spc="5" dirty="0">
                <a:latin typeface="Times New Roman"/>
                <a:cs typeface="Times New Roman"/>
              </a:rPr>
              <a:t>2</a:t>
            </a:r>
            <a:endParaRPr sz="850">
              <a:latin typeface="Times New Roman"/>
              <a:cs typeface="Times New Roman"/>
            </a:endParaRPr>
          </a:p>
        </p:txBody>
      </p:sp>
      <p:sp>
        <p:nvSpPr>
          <p:cNvPr id="46" name="object 46"/>
          <p:cNvSpPr txBox="1"/>
          <p:nvPr/>
        </p:nvSpPr>
        <p:spPr>
          <a:xfrm>
            <a:off x="3220042" y="7268705"/>
            <a:ext cx="270510" cy="237490"/>
          </a:xfrm>
          <a:prstGeom prst="rect">
            <a:avLst/>
          </a:prstGeom>
        </p:spPr>
        <p:txBody>
          <a:bodyPr vert="horz" wrap="square" lIns="0" tIns="0" rIns="0" bIns="0" rtlCol="0">
            <a:spAutoFit/>
          </a:bodyPr>
          <a:lstStyle/>
          <a:p>
            <a:pPr marL="12700">
              <a:lnSpc>
                <a:spcPct val="100000"/>
              </a:lnSpc>
            </a:pPr>
            <a:r>
              <a:rPr sz="1500" spc="-25" dirty="0">
                <a:latin typeface="Symbol"/>
                <a:cs typeface="Symbol"/>
              </a:rPr>
              <a:t></a:t>
            </a:r>
            <a:r>
              <a:rPr sz="1500" i="1" spc="80" dirty="0">
                <a:latin typeface="Times New Roman"/>
                <a:cs typeface="Times New Roman"/>
              </a:rPr>
              <a:t>x</a:t>
            </a:r>
            <a:r>
              <a:rPr sz="1275" spc="7" baseline="42483" dirty="0">
                <a:latin typeface="Times New Roman"/>
                <a:cs typeface="Times New Roman"/>
              </a:rPr>
              <a:t>2</a:t>
            </a:r>
            <a:endParaRPr sz="1275" baseline="42483">
              <a:latin typeface="Times New Roman"/>
              <a:cs typeface="Times New Roman"/>
            </a:endParaRPr>
          </a:p>
        </p:txBody>
      </p:sp>
      <p:sp>
        <p:nvSpPr>
          <p:cNvPr id="47" name="object 47"/>
          <p:cNvSpPr txBox="1"/>
          <p:nvPr/>
        </p:nvSpPr>
        <p:spPr>
          <a:xfrm>
            <a:off x="3552281" y="7138133"/>
            <a:ext cx="130175" cy="215900"/>
          </a:xfrm>
          <a:prstGeom prst="rect">
            <a:avLst/>
          </a:prstGeom>
        </p:spPr>
        <p:txBody>
          <a:bodyPr vert="horz" wrap="square" lIns="0" tIns="0" rIns="0" bIns="0" rtlCol="0">
            <a:spAutoFit/>
          </a:bodyPr>
          <a:lstStyle/>
          <a:p>
            <a:pPr marL="12700">
              <a:lnSpc>
                <a:spcPct val="100000"/>
              </a:lnSpc>
            </a:pPr>
            <a:r>
              <a:rPr sz="1500" spc="-10" dirty="0">
                <a:latin typeface="Symbol"/>
                <a:cs typeface="Symbol"/>
              </a:rPr>
              <a:t></a:t>
            </a:r>
            <a:endParaRPr sz="1500">
              <a:latin typeface="Symbol"/>
              <a:cs typeface="Symbol"/>
            </a:endParaRPr>
          </a:p>
        </p:txBody>
      </p:sp>
      <p:sp>
        <p:nvSpPr>
          <p:cNvPr id="48" name="object 48"/>
          <p:cNvSpPr txBox="1"/>
          <p:nvPr/>
        </p:nvSpPr>
        <p:spPr>
          <a:xfrm>
            <a:off x="997355" y="7572919"/>
            <a:ext cx="5543550" cy="487680"/>
          </a:xfrm>
          <a:prstGeom prst="rect">
            <a:avLst/>
          </a:prstGeom>
        </p:spPr>
        <p:txBody>
          <a:bodyPr vert="horz" wrap="square" lIns="0" tIns="0" rIns="0" bIns="0" rtlCol="0">
            <a:spAutoFit/>
          </a:bodyPr>
          <a:lstStyle/>
          <a:p>
            <a:pPr marL="12700" marR="5080">
              <a:lnSpc>
                <a:spcPct val="100000"/>
              </a:lnSpc>
            </a:pPr>
            <a:r>
              <a:rPr sz="1650" dirty="0">
                <a:latin typeface="Arial"/>
                <a:cs typeface="Arial"/>
              </a:rPr>
              <a:t>From Faraday’s law and Ampere-Maxell law, we can derive the following equations:</a:t>
            </a:r>
            <a:endParaRPr sz="1650">
              <a:latin typeface="Arial"/>
              <a:cs typeface="Arial"/>
            </a:endParaRPr>
          </a:p>
        </p:txBody>
      </p:sp>
      <p:sp>
        <p:nvSpPr>
          <p:cNvPr id="49" name="object 49"/>
          <p:cNvSpPr txBox="1"/>
          <p:nvPr/>
        </p:nvSpPr>
        <p:spPr>
          <a:xfrm>
            <a:off x="4972202" y="8317483"/>
            <a:ext cx="426720" cy="396875"/>
          </a:xfrm>
          <a:prstGeom prst="rect">
            <a:avLst/>
          </a:prstGeom>
        </p:spPr>
        <p:txBody>
          <a:bodyPr vert="horz" wrap="square" lIns="0" tIns="0" rIns="0" bIns="0" rtlCol="0">
            <a:spAutoFit/>
          </a:bodyPr>
          <a:lstStyle/>
          <a:p>
            <a:pPr algn="ctr">
              <a:lnSpc>
                <a:spcPct val="100000"/>
              </a:lnSpc>
              <a:tabLst>
                <a:tab pos="318135" algn="l"/>
              </a:tabLst>
            </a:pPr>
            <a:r>
              <a:rPr sz="850" i="1" u="sng" dirty="0">
                <a:latin typeface="Times New Roman"/>
                <a:cs typeface="Times New Roman"/>
              </a:rPr>
              <a:t> 	</a:t>
            </a:r>
            <a:r>
              <a:rPr sz="850" i="1" u="sng" spc="5" dirty="0">
                <a:latin typeface="Times New Roman"/>
                <a:cs typeface="Times New Roman"/>
              </a:rPr>
              <a:t>y</a:t>
            </a:r>
            <a:r>
              <a:rPr sz="850" i="1" u="sng" spc="40" dirty="0">
                <a:latin typeface="Times New Roman"/>
                <a:cs typeface="Times New Roman"/>
              </a:rPr>
              <a:t> </a:t>
            </a:r>
            <a:endParaRPr sz="850">
              <a:latin typeface="Times New Roman"/>
              <a:cs typeface="Times New Roman"/>
            </a:endParaRPr>
          </a:p>
          <a:p>
            <a:pPr marR="10795" algn="ctr">
              <a:lnSpc>
                <a:spcPct val="100000"/>
              </a:lnSpc>
              <a:spcBef>
                <a:spcPts val="254"/>
              </a:spcBef>
            </a:pPr>
            <a:r>
              <a:rPr sz="1500" spc="-25" dirty="0">
                <a:latin typeface="Symbol"/>
                <a:cs typeface="Symbol"/>
              </a:rPr>
              <a:t></a:t>
            </a:r>
            <a:r>
              <a:rPr sz="1500" i="1" spc="-5" dirty="0">
                <a:latin typeface="Times New Roman"/>
                <a:cs typeface="Times New Roman"/>
              </a:rPr>
              <a:t>t</a:t>
            </a:r>
            <a:r>
              <a:rPr sz="1500" i="1" spc="-220" dirty="0">
                <a:latin typeface="Times New Roman"/>
                <a:cs typeface="Times New Roman"/>
              </a:rPr>
              <a:t> </a:t>
            </a:r>
            <a:r>
              <a:rPr sz="1275" spc="7" baseline="42483" dirty="0">
                <a:latin typeface="Times New Roman"/>
                <a:cs typeface="Times New Roman"/>
              </a:rPr>
              <a:t>2</a:t>
            </a:r>
            <a:endParaRPr sz="1275" baseline="42483">
              <a:latin typeface="Times New Roman"/>
              <a:cs typeface="Times New Roman"/>
            </a:endParaRPr>
          </a:p>
        </p:txBody>
      </p:sp>
      <p:sp>
        <p:nvSpPr>
          <p:cNvPr id="50" name="object 50"/>
          <p:cNvSpPr txBox="1"/>
          <p:nvPr/>
        </p:nvSpPr>
        <p:spPr>
          <a:xfrm>
            <a:off x="4002790" y="8185006"/>
            <a:ext cx="1301115" cy="237490"/>
          </a:xfrm>
          <a:prstGeom prst="rect">
            <a:avLst/>
          </a:prstGeom>
        </p:spPr>
        <p:txBody>
          <a:bodyPr vert="horz" wrap="square" lIns="0" tIns="0" rIns="0" bIns="0" rtlCol="0">
            <a:spAutoFit/>
          </a:bodyPr>
          <a:lstStyle/>
          <a:p>
            <a:pPr marL="12700">
              <a:lnSpc>
                <a:spcPct val="100000"/>
              </a:lnSpc>
              <a:tabLst>
                <a:tab pos="991869" algn="l"/>
              </a:tabLst>
            </a:pPr>
            <a:r>
              <a:rPr sz="1500" spc="100" dirty="0">
                <a:latin typeface="Symbol"/>
                <a:cs typeface="Symbol"/>
              </a:rPr>
              <a:t></a:t>
            </a:r>
            <a:r>
              <a:rPr sz="1275" spc="7" baseline="42483" dirty="0">
                <a:latin typeface="Times New Roman"/>
                <a:cs typeface="Times New Roman"/>
              </a:rPr>
              <a:t>2</a:t>
            </a:r>
            <a:r>
              <a:rPr sz="1275" spc="-142" baseline="42483" dirty="0">
                <a:latin typeface="Times New Roman"/>
                <a:cs typeface="Times New Roman"/>
              </a:rPr>
              <a:t> </a:t>
            </a:r>
            <a:r>
              <a:rPr sz="1500" i="1" spc="-10" dirty="0">
                <a:latin typeface="Times New Roman"/>
                <a:cs typeface="Times New Roman"/>
              </a:rPr>
              <a:t>E</a:t>
            </a:r>
            <a:r>
              <a:rPr sz="1500" i="1" dirty="0">
                <a:latin typeface="Times New Roman"/>
                <a:cs typeface="Times New Roman"/>
              </a:rPr>
              <a:t>	</a:t>
            </a:r>
            <a:r>
              <a:rPr sz="1500" spc="100" dirty="0">
                <a:latin typeface="Symbol"/>
                <a:cs typeface="Symbol"/>
              </a:rPr>
              <a:t></a:t>
            </a:r>
            <a:r>
              <a:rPr sz="1275" spc="7" baseline="42483" dirty="0">
                <a:latin typeface="Times New Roman"/>
                <a:cs typeface="Times New Roman"/>
              </a:rPr>
              <a:t>2</a:t>
            </a:r>
            <a:r>
              <a:rPr sz="1275" spc="-142" baseline="42483" dirty="0">
                <a:latin typeface="Times New Roman"/>
                <a:cs typeface="Times New Roman"/>
              </a:rPr>
              <a:t> </a:t>
            </a:r>
            <a:r>
              <a:rPr sz="1500" i="1" spc="-10" dirty="0">
                <a:latin typeface="Times New Roman"/>
                <a:cs typeface="Times New Roman"/>
              </a:rPr>
              <a:t>E</a:t>
            </a:r>
            <a:endParaRPr sz="1500">
              <a:latin typeface="Times New Roman"/>
              <a:cs typeface="Times New Roman"/>
            </a:endParaRPr>
          </a:p>
        </p:txBody>
      </p:sp>
      <p:sp>
        <p:nvSpPr>
          <p:cNvPr id="51" name="object 51"/>
          <p:cNvSpPr txBox="1"/>
          <p:nvPr/>
        </p:nvSpPr>
        <p:spPr>
          <a:xfrm>
            <a:off x="4444388" y="8337482"/>
            <a:ext cx="505459" cy="260350"/>
          </a:xfrm>
          <a:prstGeom prst="rect">
            <a:avLst/>
          </a:prstGeom>
        </p:spPr>
        <p:txBody>
          <a:bodyPr vert="horz" wrap="square" lIns="0" tIns="0" rIns="0" bIns="0" rtlCol="0">
            <a:spAutoFit/>
          </a:bodyPr>
          <a:lstStyle/>
          <a:p>
            <a:pPr marL="12700">
              <a:lnSpc>
                <a:spcPct val="100000"/>
              </a:lnSpc>
            </a:pPr>
            <a:r>
              <a:rPr sz="1500" spc="-10" dirty="0">
                <a:latin typeface="Symbol"/>
                <a:cs typeface="Symbol"/>
              </a:rPr>
              <a:t></a:t>
            </a:r>
            <a:r>
              <a:rPr sz="1500" spc="-5" dirty="0">
                <a:latin typeface="Times New Roman"/>
                <a:cs typeface="Times New Roman"/>
              </a:rPr>
              <a:t> </a:t>
            </a:r>
            <a:r>
              <a:rPr sz="1550" i="1" spc="10" dirty="0">
                <a:latin typeface="Symbol"/>
                <a:cs typeface="Symbol"/>
              </a:rPr>
              <a:t></a:t>
            </a:r>
            <a:r>
              <a:rPr sz="1275" spc="15" baseline="-26143" dirty="0">
                <a:latin typeface="Times New Roman"/>
                <a:cs typeface="Times New Roman"/>
              </a:rPr>
              <a:t>0</a:t>
            </a:r>
            <a:r>
              <a:rPr sz="1550" i="1" spc="100" dirty="0">
                <a:latin typeface="Symbol"/>
                <a:cs typeface="Symbol"/>
              </a:rPr>
              <a:t></a:t>
            </a:r>
            <a:r>
              <a:rPr sz="1275" spc="7" baseline="-26143" dirty="0">
                <a:latin typeface="Times New Roman"/>
                <a:cs typeface="Times New Roman"/>
              </a:rPr>
              <a:t>0</a:t>
            </a:r>
            <a:endParaRPr sz="1275" baseline="-26143">
              <a:latin typeface="Times New Roman"/>
              <a:cs typeface="Times New Roman"/>
            </a:endParaRPr>
          </a:p>
        </p:txBody>
      </p:sp>
      <p:sp>
        <p:nvSpPr>
          <p:cNvPr id="52" name="object 52"/>
          <p:cNvSpPr txBox="1"/>
          <p:nvPr/>
        </p:nvSpPr>
        <p:spPr>
          <a:xfrm>
            <a:off x="3992816" y="8317483"/>
            <a:ext cx="426084" cy="396875"/>
          </a:xfrm>
          <a:prstGeom prst="rect">
            <a:avLst/>
          </a:prstGeom>
        </p:spPr>
        <p:txBody>
          <a:bodyPr vert="horz" wrap="square" lIns="0" tIns="0" rIns="0" bIns="0" rtlCol="0">
            <a:spAutoFit/>
          </a:bodyPr>
          <a:lstStyle/>
          <a:p>
            <a:pPr algn="ctr">
              <a:lnSpc>
                <a:spcPct val="100000"/>
              </a:lnSpc>
              <a:tabLst>
                <a:tab pos="318135" algn="l"/>
              </a:tabLst>
            </a:pPr>
            <a:r>
              <a:rPr sz="850" i="1" u="sng" dirty="0">
                <a:latin typeface="Times New Roman"/>
                <a:cs typeface="Times New Roman"/>
              </a:rPr>
              <a:t> 	</a:t>
            </a:r>
            <a:r>
              <a:rPr sz="850" i="1" u="sng" spc="5" dirty="0">
                <a:latin typeface="Times New Roman"/>
                <a:cs typeface="Times New Roman"/>
              </a:rPr>
              <a:t>y</a:t>
            </a:r>
            <a:r>
              <a:rPr sz="850" i="1" u="sng" spc="35" dirty="0">
                <a:latin typeface="Times New Roman"/>
                <a:cs typeface="Times New Roman"/>
              </a:rPr>
              <a:t> </a:t>
            </a:r>
            <a:endParaRPr sz="850">
              <a:latin typeface="Times New Roman"/>
              <a:cs typeface="Times New Roman"/>
            </a:endParaRPr>
          </a:p>
          <a:p>
            <a:pPr marR="10160" algn="ctr">
              <a:lnSpc>
                <a:spcPct val="100000"/>
              </a:lnSpc>
              <a:spcBef>
                <a:spcPts val="254"/>
              </a:spcBef>
            </a:pPr>
            <a:r>
              <a:rPr sz="1500" spc="-25" dirty="0">
                <a:latin typeface="Symbol"/>
                <a:cs typeface="Symbol"/>
              </a:rPr>
              <a:t></a:t>
            </a:r>
            <a:r>
              <a:rPr sz="1500" i="1" spc="80" dirty="0">
                <a:latin typeface="Times New Roman"/>
                <a:cs typeface="Times New Roman"/>
              </a:rPr>
              <a:t>x</a:t>
            </a:r>
            <a:r>
              <a:rPr sz="1275" spc="7" baseline="42483" dirty="0">
                <a:latin typeface="Times New Roman"/>
                <a:cs typeface="Times New Roman"/>
              </a:rPr>
              <a:t>2</a:t>
            </a:r>
            <a:endParaRPr sz="1275" baseline="42483">
              <a:latin typeface="Times New Roman"/>
              <a:cs typeface="Times New Roman"/>
            </a:endParaRPr>
          </a:p>
        </p:txBody>
      </p:sp>
      <p:sp>
        <p:nvSpPr>
          <p:cNvPr id="53" name="object 53"/>
          <p:cNvSpPr txBox="1"/>
          <p:nvPr/>
        </p:nvSpPr>
        <p:spPr>
          <a:xfrm>
            <a:off x="2971901" y="8341135"/>
            <a:ext cx="410209" cy="372745"/>
          </a:xfrm>
          <a:prstGeom prst="rect">
            <a:avLst/>
          </a:prstGeom>
        </p:spPr>
        <p:txBody>
          <a:bodyPr vert="horz" wrap="square" lIns="0" tIns="0" rIns="0" bIns="0" rtlCol="0">
            <a:spAutoFit/>
          </a:bodyPr>
          <a:lstStyle/>
          <a:p>
            <a:pPr algn="ctr">
              <a:lnSpc>
                <a:spcPct val="100000"/>
              </a:lnSpc>
              <a:tabLst>
                <a:tab pos="306705" algn="l"/>
              </a:tabLst>
            </a:pPr>
            <a:r>
              <a:rPr sz="850" i="1" u="sng" dirty="0">
                <a:latin typeface="Times New Roman"/>
                <a:cs typeface="Times New Roman"/>
              </a:rPr>
              <a:t> 	</a:t>
            </a:r>
            <a:r>
              <a:rPr sz="850" i="1" u="sng" spc="5" dirty="0">
                <a:latin typeface="Times New Roman"/>
                <a:cs typeface="Times New Roman"/>
              </a:rPr>
              <a:t>z</a:t>
            </a:r>
            <a:r>
              <a:rPr sz="850" i="1" u="sng" spc="50" dirty="0">
                <a:latin typeface="Times New Roman"/>
                <a:cs typeface="Times New Roman"/>
              </a:rPr>
              <a:t> </a:t>
            </a:r>
            <a:endParaRPr sz="850">
              <a:latin typeface="Times New Roman"/>
              <a:cs typeface="Times New Roman"/>
            </a:endParaRPr>
          </a:p>
          <a:p>
            <a:pPr marR="12065" algn="ctr">
              <a:lnSpc>
                <a:spcPct val="100000"/>
              </a:lnSpc>
              <a:spcBef>
                <a:spcPts val="65"/>
              </a:spcBef>
            </a:pPr>
            <a:r>
              <a:rPr sz="1500" spc="-25" dirty="0">
                <a:latin typeface="Symbol"/>
                <a:cs typeface="Symbol"/>
              </a:rPr>
              <a:t></a:t>
            </a:r>
            <a:r>
              <a:rPr sz="1500" i="1" spc="-5" dirty="0">
                <a:latin typeface="Times New Roman"/>
                <a:cs typeface="Times New Roman"/>
              </a:rPr>
              <a:t>t</a:t>
            </a:r>
            <a:r>
              <a:rPr sz="1500" i="1" spc="-220" dirty="0">
                <a:latin typeface="Times New Roman"/>
                <a:cs typeface="Times New Roman"/>
              </a:rPr>
              <a:t> </a:t>
            </a:r>
            <a:r>
              <a:rPr sz="1275" spc="7" baseline="42483" dirty="0">
                <a:latin typeface="Times New Roman"/>
                <a:cs typeface="Times New Roman"/>
              </a:rPr>
              <a:t>2</a:t>
            </a:r>
            <a:endParaRPr sz="1275" baseline="42483">
              <a:latin typeface="Times New Roman"/>
              <a:cs typeface="Times New Roman"/>
            </a:endParaRPr>
          </a:p>
        </p:txBody>
      </p:sp>
      <p:sp>
        <p:nvSpPr>
          <p:cNvPr id="54" name="object 54"/>
          <p:cNvSpPr txBox="1"/>
          <p:nvPr/>
        </p:nvSpPr>
        <p:spPr>
          <a:xfrm>
            <a:off x="2018282" y="8208136"/>
            <a:ext cx="1284605" cy="237490"/>
          </a:xfrm>
          <a:prstGeom prst="rect">
            <a:avLst/>
          </a:prstGeom>
        </p:spPr>
        <p:txBody>
          <a:bodyPr vert="horz" wrap="square" lIns="0" tIns="0" rIns="0" bIns="0" rtlCol="0">
            <a:spAutoFit/>
          </a:bodyPr>
          <a:lstStyle/>
          <a:p>
            <a:pPr marL="12700">
              <a:lnSpc>
                <a:spcPct val="100000"/>
              </a:lnSpc>
              <a:tabLst>
                <a:tab pos="975360" algn="l"/>
              </a:tabLst>
            </a:pPr>
            <a:r>
              <a:rPr sz="1500" spc="100" dirty="0">
                <a:latin typeface="Symbol"/>
                <a:cs typeface="Symbol"/>
              </a:rPr>
              <a:t></a:t>
            </a:r>
            <a:r>
              <a:rPr sz="1275" spc="7" baseline="42483" dirty="0">
                <a:latin typeface="Times New Roman"/>
                <a:cs typeface="Times New Roman"/>
              </a:rPr>
              <a:t>2</a:t>
            </a:r>
            <a:r>
              <a:rPr sz="1275" spc="-142" baseline="42483" dirty="0">
                <a:latin typeface="Times New Roman"/>
                <a:cs typeface="Times New Roman"/>
              </a:rPr>
              <a:t> </a:t>
            </a:r>
            <a:r>
              <a:rPr sz="1500" i="1" spc="-10" dirty="0">
                <a:latin typeface="Times New Roman"/>
                <a:cs typeface="Times New Roman"/>
              </a:rPr>
              <a:t>B</a:t>
            </a:r>
            <a:r>
              <a:rPr sz="1500" i="1" dirty="0">
                <a:latin typeface="Times New Roman"/>
                <a:cs typeface="Times New Roman"/>
              </a:rPr>
              <a:t>	</a:t>
            </a:r>
            <a:r>
              <a:rPr sz="1500" spc="100" dirty="0">
                <a:latin typeface="Symbol"/>
                <a:cs typeface="Symbol"/>
              </a:rPr>
              <a:t></a:t>
            </a:r>
            <a:r>
              <a:rPr sz="1275" spc="7" baseline="42483" dirty="0">
                <a:latin typeface="Times New Roman"/>
                <a:cs typeface="Times New Roman"/>
              </a:rPr>
              <a:t>2</a:t>
            </a:r>
            <a:r>
              <a:rPr sz="1275" spc="-142" baseline="42483" dirty="0">
                <a:latin typeface="Times New Roman"/>
                <a:cs typeface="Times New Roman"/>
              </a:rPr>
              <a:t> </a:t>
            </a:r>
            <a:r>
              <a:rPr sz="1500" i="1" spc="-10" dirty="0">
                <a:latin typeface="Times New Roman"/>
                <a:cs typeface="Times New Roman"/>
              </a:rPr>
              <a:t>B</a:t>
            </a:r>
            <a:endParaRPr sz="1500">
              <a:latin typeface="Times New Roman"/>
              <a:cs typeface="Times New Roman"/>
            </a:endParaRPr>
          </a:p>
        </p:txBody>
      </p:sp>
      <p:sp>
        <p:nvSpPr>
          <p:cNvPr id="55" name="object 55"/>
          <p:cNvSpPr txBox="1"/>
          <p:nvPr/>
        </p:nvSpPr>
        <p:spPr>
          <a:xfrm>
            <a:off x="2443562" y="8337482"/>
            <a:ext cx="505459" cy="260350"/>
          </a:xfrm>
          <a:prstGeom prst="rect">
            <a:avLst/>
          </a:prstGeom>
        </p:spPr>
        <p:txBody>
          <a:bodyPr vert="horz" wrap="square" lIns="0" tIns="0" rIns="0" bIns="0" rtlCol="0">
            <a:spAutoFit/>
          </a:bodyPr>
          <a:lstStyle/>
          <a:p>
            <a:pPr marL="12700">
              <a:lnSpc>
                <a:spcPct val="100000"/>
              </a:lnSpc>
            </a:pPr>
            <a:r>
              <a:rPr sz="1500" spc="-10" dirty="0">
                <a:latin typeface="Symbol"/>
                <a:cs typeface="Symbol"/>
              </a:rPr>
              <a:t></a:t>
            </a:r>
            <a:r>
              <a:rPr sz="1500" spc="-5" dirty="0">
                <a:latin typeface="Times New Roman"/>
                <a:cs typeface="Times New Roman"/>
              </a:rPr>
              <a:t> </a:t>
            </a:r>
            <a:r>
              <a:rPr sz="1550" i="1" spc="10" dirty="0">
                <a:latin typeface="Symbol"/>
                <a:cs typeface="Symbol"/>
              </a:rPr>
              <a:t></a:t>
            </a:r>
            <a:r>
              <a:rPr sz="1275" spc="15" baseline="-26143" dirty="0">
                <a:latin typeface="Times New Roman"/>
                <a:cs typeface="Times New Roman"/>
              </a:rPr>
              <a:t>0</a:t>
            </a:r>
            <a:r>
              <a:rPr sz="1550" i="1" spc="100" dirty="0">
                <a:latin typeface="Symbol"/>
                <a:cs typeface="Symbol"/>
              </a:rPr>
              <a:t></a:t>
            </a:r>
            <a:r>
              <a:rPr sz="1275" spc="7" baseline="-26143" dirty="0">
                <a:latin typeface="Times New Roman"/>
                <a:cs typeface="Times New Roman"/>
              </a:rPr>
              <a:t>0</a:t>
            </a:r>
            <a:endParaRPr sz="1275" baseline="-26143">
              <a:latin typeface="Times New Roman"/>
              <a:cs typeface="Times New Roman"/>
            </a:endParaRPr>
          </a:p>
        </p:txBody>
      </p:sp>
      <p:sp>
        <p:nvSpPr>
          <p:cNvPr id="56" name="object 56"/>
          <p:cNvSpPr txBox="1"/>
          <p:nvPr/>
        </p:nvSpPr>
        <p:spPr>
          <a:xfrm>
            <a:off x="2008276" y="8341135"/>
            <a:ext cx="410209" cy="372745"/>
          </a:xfrm>
          <a:prstGeom prst="rect">
            <a:avLst/>
          </a:prstGeom>
        </p:spPr>
        <p:txBody>
          <a:bodyPr vert="horz" wrap="square" lIns="0" tIns="0" rIns="0" bIns="0" rtlCol="0">
            <a:spAutoFit/>
          </a:bodyPr>
          <a:lstStyle/>
          <a:p>
            <a:pPr marL="12700">
              <a:lnSpc>
                <a:spcPct val="100000"/>
              </a:lnSpc>
              <a:tabLst>
                <a:tab pos="320040" algn="l"/>
              </a:tabLst>
            </a:pPr>
            <a:r>
              <a:rPr sz="850" i="1" u="sng" dirty="0">
                <a:latin typeface="Times New Roman"/>
                <a:cs typeface="Times New Roman"/>
              </a:rPr>
              <a:t> 	</a:t>
            </a:r>
            <a:r>
              <a:rPr sz="850" i="1" u="sng" spc="5" dirty="0">
                <a:latin typeface="Times New Roman"/>
                <a:cs typeface="Times New Roman"/>
              </a:rPr>
              <a:t>z</a:t>
            </a:r>
            <a:r>
              <a:rPr sz="850" i="1" u="sng" spc="50" dirty="0">
                <a:latin typeface="Times New Roman"/>
                <a:cs typeface="Times New Roman"/>
              </a:rPr>
              <a:t> </a:t>
            </a:r>
            <a:endParaRPr sz="850">
              <a:latin typeface="Times New Roman"/>
              <a:cs typeface="Times New Roman"/>
            </a:endParaRPr>
          </a:p>
          <a:p>
            <a:pPr marL="73660">
              <a:lnSpc>
                <a:spcPct val="100000"/>
              </a:lnSpc>
              <a:spcBef>
                <a:spcPts val="65"/>
              </a:spcBef>
            </a:pPr>
            <a:r>
              <a:rPr sz="1500" spc="-30" dirty="0">
                <a:latin typeface="Symbol"/>
                <a:cs typeface="Symbol"/>
              </a:rPr>
              <a:t></a:t>
            </a:r>
            <a:r>
              <a:rPr sz="1500" i="1" spc="80" dirty="0">
                <a:latin typeface="Times New Roman"/>
                <a:cs typeface="Times New Roman"/>
              </a:rPr>
              <a:t>x</a:t>
            </a:r>
            <a:r>
              <a:rPr sz="1275" spc="7" baseline="42483" dirty="0">
                <a:latin typeface="Times New Roman"/>
                <a:cs typeface="Times New Roman"/>
              </a:rPr>
              <a:t>2</a:t>
            </a:r>
            <a:endParaRPr sz="1275" baseline="42483">
              <a:latin typeface="Times New Roman"/>
              <a:cs typeface="Times New Roman"/>
            </a:endParaRPr>
          </a:p>
        </p:txBody>
      </p:sp>
      <p:sp>
        <p:nvSpPr>
          <p:cNvPr id="57" name="object 57"/>
          <p:cNvSpPr txBox="1"/>
          <p:nvPr/>
        </p:nvSpPr>
        <p:spPr>
          <a:xfrm>
            <a:off x="3382994" y="8349396"/>
            <a:ext cx="73025" cy="215900"/>
          </a:xfrm>
          <a:prstGeom prst="rect">
            <a:avLst/>
          </a:prstGeom>
        </p:spPr>
        <p:txBody>
          <a:bodyPr vert="horz" wrap="square" lIns="0" tIns="0" rIns="0" bIns="0" rtlCol="0">
            <a:spAutoFit/>
          </a:bodyPr>
          <a:lstStyle/>
          <a:p>
            <a:pPr marL="12700">
              <a:lnSpc>
                <a:spcPct val="100000"/>
              </a:lnSpc>
            </a:pPr>
            <a:r>
              <a:rPr sz="1500" spc="-5" dirty="0">
                <a:latin typeface="Times New Roman"/>
                <a:cs typeface="Times New Roman"/>
              </a:rPr>
              <a:t>,</a:t>
            </a:r>
            <a:endParaRPr sz="1500">
              <a:latin typeface="Times New Roman"/>
              <a:cs typeface="Times New Roman"/>
            </a:endParaRPr>
          </a:p>
        </p:txBody>
      </p:sp>
      <p:sp>
        <p:nvSpPr>
          <p:cNvPr id="58" name="object 58"/>
          <p:cNvSpPr txBox="1"/>
          <p:nvPr/>
        </p:nvSpPr>
        <p:spPr>
          <a:xfrm>
            <a:off x="997355" y="8814629"/>
            <a:ext cx="5426075" cy="487680"/>
          </a:xfrm>
          <a:prstGeom prst="rect">
            <a:avLst/>
          </a:prstGeom>
        </p:spPr>
        <p:txBody>
          <a:bodyPr vert="horz" wrap="square" lIns="0" tIns="0" rIns="0" bIns="0" rtlCol="0">
            <a:spAutoFit/>
          </a:bodyPr>
          <a:lstStyle/>
          <a:p>
            <a:pPr marL="12700" marR="5080">
              <a:lnSpc>
                <a:spcPct val="100000"/>
              </a:lnSpc>
            </a:pPr>
            <a:r>
              <a:rPr sz="1650" dirty="0">
                <a:latin typeface="Arial"/>
                <a:cs typeface="Arial"/>
              </a:rPr>
              <a:t>On comparing these with standard wave equation, we see that the wave speed is</a:t>
            </a:r>
            <a:endParaRPr sz="1650">
              <a:latin typeface="Arial"/>
              <a:cs typeface="Arial"/>
            </a:endParaRPr>
          </a:p>
        </p:txBody>
      </p:sp>
      <p:sp>
        <p:nvSpPr>
          <p:cNvPr id="59" name="object 59"/>
          <p:cNvSpPr/>
          <p:nvPr/>
        </p:nvSpPr>
        <p:spPr>
          <a:xfrm>
            <a:off x="1830146" y="9731603"/>
            <a:ext cx="24765" cy="14604"/>
          </a:xfrm>
          <a:custGeom>
            <a:avLst/>
            <a:gdLst/>
            <a:ahLst/>
            <a:cxnLst/>
            <a:rect l="l" t="t" r="r" b="b"/>
            <a:pathLst>
              <a:path w="24764" h="14604">
                <a:moveTo>
                  <a:pt x="0" y="14198"/>
                </a:moveTo>
                <a:lnTo>
                  <a:pt x="24714" y="0"/>
                </a:lnTo>
              </a:path>
            </a:pathLst>
          </a:custGeom>
          <a:ln w="8127">
            <a:solidFill>
              <a:srgbClr val="000000"/>
            </a:solidFill>
          </a:ln>
        </p:spPr>
        <p:txBody>
          <a:bodyPr wrap="square" lIns="0" tIns="0" rIns="0" bIns="0" rtlCol="0"/>
          <a:lstStyle/>
          <a:p>
            <a:endParaRPr/>
          </a:p>
        </p:txBody>
      </p:sp>
      <p:sp>
        <p:nvSpPr>
          <p:cNvPr id="60" name="object 60"/>
          <p:cNvSpPr/>
          <p:nvPr/>
        </p:nvSpPr>
        <p:spPr>
          <a:xfrm>
            <a:off x="1854860" y="9735286"/>
            <a:ext cx="36830" cy="85725"/>
          </a:xfrm>
          <a:custGeom>
            <a:avLst/>
            <a:gdLst/>
            <a:ahLst/>
            <a:cxnLst/>
            <a:rect l="l" t="t" r="r" b="b"/>
            <a:pathLst>
              <a:path w="36830" h="85725">
                <a:moveTo>
                  <a:pt x="0" y="0"/>
                </a:moveTo>
                <a:lnTo>
                  <a:pt x="36271" y="85166"/>
                </a:lnTo>
              </a:path>
            </a:pathLst>
          </a:custGeom>
          <a:ln w="16268">
            <a:solidFill>
              <a:srgbClr val="000000"/>
            </a:solidFill>
          </a:ln>
        </p:spPr>
        <p:txBody>
          <a:bodyPr wrap="square" lIns="0" tIns="0" rIns="0" bIns="0" rtlCol="0"/>
          <a:lstStyle/>
          <a:p>
            <a:endParaRPr/>
          </a:p>
        </p:txBody>
      </p:sp>
      <p:sp>
        <p:nvSpPr>
          <p:cNvPr id="61" name="object 61"/>
          <p:cNvSpPr/>
          <p:nvPr/>
        </p:nvSpPr>
        <p:spPr>
          <a:xfrm>
            <a:off x="1895335" y="9575469"/>
            <a:ext cx="430530" cy="245110"/>
          </a:xfrm>
          <a:custGeom>
            <a:avLst/>
            <a:gdLst/>
            <a:ahLst/>
            <a:cxnLst/>
            <a:rect l="l" t="t" r="r" b="b"/>
            <a:pathLst>
              <a:path w="430530" h="245109">
                <a:moveTo>
                  <a:pt x="0" y="244982"/>
                </a:moveTo>
                <a:lnTo>
                  <a:pt x="47840" y="0"/>
                </a:lnTo>
                <a:lnTo>
                  <a:pt x="430034" y="0"/>
                </a:lnTo>
              </a:path>
            </a:pathLst>
          </a:custGeom>
          <a:ln w="8128">
            <a:solidFill>
              <a:srgbClr val="000000"/>
            </a:solidFill>
          </a:ln>
        </p:spPr>
        <p:txBody>
          <a:bodyPr wrap="square" lIns="0" tIns="0" rIns="0" bIns="0" rtlCol="0"/>
          <a:lstStyle/>
          <a:p>
            <a:endParaRPr/>
          </a:p>
        </p:txBody>
      </p:sp>
      <p:sp>
        <p:nvSpPr>
          <p:cNvPr id="62" name="object 62"/>
          <p:cNvSpPr/>
          <p:nvPr/>
        </p:nvSpPr>
        <p:spPr>
          <a:xfrm>
            <a:off x="1809648" y="9547085"/>
            <a:ext cx="532130" cy="0"/>
          </a:xfrm>
          <a:custGeom>
            <a:avLst/>
            <a:gdLst/>
            <a:ahLst/>
            <a:cxnLst/>
            <a:rect l="l" t="t" r="r" b="b"/>
            <a:pathLst>
              <a:path w="532130">
                <a:moveTo>
                  <a:pt x="0" y="0"/>
                </a:moveTo>
                <a:lnTo>
                  <a:pt x="532015" y="0"/>
                </a:lnTo>
              </a:path>
            </a:pathLst>
          </a:custGeom>
          <a:ln w="8128">
            <a:solidFill>
              <a:srgbClr val="000000"/>
            </a:solidFill>
          </a:ln>
        </p:spPr>
        <p:txBody>
          <a:bodyPr wrap="square" lIns="0" tIns="0" rIns="0" bIns="0" rtlCol="0"/>
          <a:lstStyle/>
          <a:p>
            <a:endParaRPr/>
          </a:p>
        </p:txBody>
      </p:sp>
      <p:sp>
        <p:nvSpPr>
          <p:cNvPr id="63" name="object 63"/>
          <p:cNvSpPr txBox="1"/>
          <p:nvPr/>
        </p:nvSpPr>
        <p:spPr>
          <a:xfrm>
            <a:off x="1640808" y="9908941"/>
            <a:ext cx="3383915" cy="243204"/>
          </a:xfrm>
          <a:prstGeom prst="rect">
            <a:avLst/>
          </a:prstGeom>
        </p:spPr>
        <p:txBody>
          <a:bodyPr vert="horz" wrap="square" lIns="0" tIns="0" rIns="0" bIns="0" rtlCol="0">
            <a:spAutoFit/>
          </a:bodyPr>
          <a:lstStyle/>
          <a:p>
            <a:pPr marL="12700">
              <a:lnSpc>
                <a:spcPct val="100000"/>
              </a:lnSpc>
            </a:pPr>
            <a:r>
              <a:rPr sz="1500" spc="15" dirty="0">
                <a:latin typeface="Symbol"/>
                <a:cs typeface="Symbol"/>
              </a:rPr>
              <a:t></a:t>
            </a:r>
            <a:r>
              <a:rPr sz="1500" spc="-65" dirty="0">
                <a:latin typeface="Times New Roman"/>
                <a:cs typeface="Times New Roman"/>
              </a:rPr>
              <a:t> </a:t>
            </a:r>
            <a:r>
              <a:rPr sz="1500" spc="10" dirty="0">
                <a:latin typeface="Times New Roman"/>
                <a:cs typeface="Times New Roman"/>
              </a:rPr>
              <a:t>3.00</a:t>
            </a:r>
            <a:r>
              <a:rPr sz="1500" spc="-225" dirty="0">
                <a:latin typeface="Times New Roman"/>
                <a:cs typeface="Times New Roman"/>
              </a:rPr>
              <a:t> </a:t>
            </a:r>
            <a:r>
              <a:rPr sz="1500" spc="65" dirty="0">
                <a:latin typeface="Symbol"/>
                <a:cs typeface="Symbol"/>
              </a:rPr>
              <a:t></a:t>
            </a:r>
            <a:r>
              <a:rPr sz="1500" spc="15" dirty="0">
                <a:latin typeface="Times New Roman"/>
                <a:cs typeface="Times New Roman"/>
              </a:rPr>
              <a:t>1</a:t>
            </a:r>
            <a:r>
              <a:rPr sz="1500" spc="30" dirty="0">
                <a:latin typeface="Times New Roman"/>
                <a:cs typeface="Times New Roman"/>
              </a:rPr>
              <a:t>0</a:t>
            </a:r>
            <a:r>
              <a:rPr sz="1350" spc="-7" baseline="43209" dirty="0">
                <a:latin typeface="Times New Roman"/>
                <a:cs typeface="Times New Roman"/>
              </a:rPr>
              <a:t>8</a:t>
            </a:r>
            <a:r>
              <a:rPr sz="1350" baseline="43209" dirty="0">
                <a:latin typeface="Times New Roman"/>
                <a:cs typeface="Times New Roman"/>
              </a:rPr>
              <a:t>   </a:t>
            </a:r>
            <a:r>
              <a:rPr sz="1350" spc="-104" baseline="43209" dirty="0">
                <a:latin typeface="Times New Roman"/>
                <a:cs typeface="Times New Roman"/>
              </a:rPr>
              <a:t> </a:t>
            </a:r>
            <a:r>
              <a:rPr sz="1500" spc="10" dirty="0">
                <a:latin typeface="Times New Roman"/>
                <a:cs typeface="Times New Roman"/>
              </a:rPr>
              <a:t>m/s</a:t>
            </a:r>
            <a:r>
              <a:rPr sz="1500" spc="-95" dirty="0">
                <a:latin typeface="Times New Roman"/>
                <a:cs typeface="Times New Roman"/>
              </a:rPr>
              <a:t> </a:t>
            </a:r>
            <a:r>
              <a:rPr sz="1500" spc="10" dirty="0">
                <a:latin typeface="Times New Roman"/>
                <a:cs typeface="Times New Roman"/>
              </a:rPr>
              <a:t>(speed</a:t>
            </a:r>
            <a:r>
              <a:rPr sz="1500" spc="-80" dirty="0">
                <a:latin typeface="Times New Roman"/>
                <a:cs typeface="Times New Roman"/>
              </a:rPr>
              <a:t> </a:t>
            </a:r>
            <a:r>
              <a:rPr sz="1500" spc="10" dirty="0">
                <a:latin typeface="Times New Roman"/>
                <a:cs typeface="Times New Roman"/>
              </a:rPr>
              <a:t>of</a:t>
            </a:r>
            <a:r>
              <a:rPr sz="1500" spc="125" dirty="0">
                <a:latin typeface="Times New Roman"/>
                <a:cs typeface="Times New Roman"/>
              </a:rPr>
              <a:t> </a:t>
            </a:r>
            <a:r>
              <a:rPr sz="1500" spc="10" dirty="0">
                <a:latin typeface="Times New Roman"/>
                <a:cs typeface="Times New Roman"/>
              </a:rPr>
              <a:t>light</a:t>
            </a:r>
            <a:r>
              <a:rPr sz="1500" spc="-65" dirty="0">
                <a:latin typeface="Times New Roman"/>
                <a:cs typeface="Times New Roman"/>
              </a:rPr>
              <a:t> </a:t>
            </a:r>
            <a:r>
              <a:rPr sz="1500" spc="10" dirty="0">
                <a:latin typeface="Times New Roman"/>
                <a:cs typeface="Times New Roman"/>
              </a:rPr>
              <a:t>in</a:t>
            </a:r>
            <a:r>
              <a:rPr sz="1500" spc="5" dirty="0">
                <a:latin typeface="Times New Roman"/>
                <a:cs typeface="Times New Roman"/>
              </a:rPr>
              <a:t> </a:t>
            </a:r>
            <a:r>
              <a:rPr sz="1500" spc="15" dirty="0">
                <a:latin typeface="Times New Roman"/>
                <a:cs typeface="Times New Roman"/>
              </a:rPr>
              <a:t>vacuum)</a:t>
            </a:r>
            <a:endParaRPr sz="1500">
              <a:latin typeface="Times New Roman"/>
              <a:cs typeface="Times New Roman"/>
            </a:endParaRPr>
          </a:p>
        </p:txBody>
      </p:sp>
      <p:sp>
        <p:nvSpPr>
          <p:cNvPr id="64" name="object 64"/>
          <p:cNvSpPr txBox="1"/>
          <p:nvPr/>
        </p:nvSpPr>
        <p:spPr>
          <a:xfrm>
            <a:off x="2567561" y="9402445"/>
            <a:ext cx="3529329" cy="277495"/>
          </a:xfrm>
          <a:prstGeom prst="rect">
            <a:avLst/>
          </a:prstGeom>
        </p:spPr>
        <p:txBody>
          <a:bodyPr vert="horz" wrap="square" lIns="0" tIns="0" rIns="0" bIns="0" rtlCol="0">
            <a:spAutoFit/>
          </a:bodyPr>
          <a:lstStyle/>
          <a:p>
            <a:pPr marL="12700">
              <a:lnSpc>
                <a:spcPts val="1500"/>
              </a:lnSpc>
              <a:tabLst>
                <a:tab pos="327025" algn="l"/>
                <a:tab pos="2120265" algn="l"/>
              </a:tabLst>
            </a:pPr>
            <a:r>
              <a:rPr sz="1500" spc="75" dirty="0">
                <a:latin typeface="Times New Roman"/>
                <a:cs typeface="Times New Roman"/>
              </a:rPr>
              <a:t>(</a:t>
            </a:r>
            <a:r>
              <a:rPr sz="1600" i="1" spc="-40" dirty="0">
                <a:latin typeface="Symbol"/>
                <a:cs typeface="Symbol"/>
              </a:rPr>
              <a:t></a:t>
            </a:r>
            <a:r>
              <a:rPr sz="1600" i="1" dirty="0">
                <a:latin typeface="Times New Roman"/>
                <a:cs typeface="Times New Roman"/>
              </a:rPr>
              <a:t>	</a:t>
            </a:r>
            <a:r>
              <a:rPr sz="1500" spc="15" dirty="0">
                <a:latin typeface="Symbol"/>
                <a:cs typeface="Symbol"/>
              </a:rPr>
              <a:t></a:t>
            </a:r>
            <a:r>
              <a:rPr sz="1500" spc="-15" dirty="0">
                <a:latin typeface="Times New Roman"/>
                <a:cs typeface="Times New Roman"/>
              </a:rPr>
              <a:t> </a:t>
            </a:r>
            <a:r>
              <a:rPr sz="1500" spc="-55" dirty="0">
                <a:latin typeface="Times New Roman"/>
                <a:cs typeface="Times New Roman"/>
              </a:rPr>
              <a:t>4</a:t>
            </a:r>
            <a:r>
              <a:rPr sz="1600" i="1" spc="-40" dirty="0">
                <a:latin typeface="Symbol"/>
                <a:cs typeface="Symbol"/>
              </a:rPr>
              <a:t></a:t>
            </a:r>
            <a:r>
              <a:rPr sz="1600" i="1" spc="-15" dirty="0">
                <a:latin typeface="Times New Roman"/>
                <a:cs typeface="Times New Roman"/>
              </a:rPr>
              <a:t> </a:t>
            </a:r>
            <a:r>
              <a:rPr sz="1500" spc="65" dirty="0">
                <a:latin typeface="Symbol"/>
                <a:cs typeface="Symbol"/>
              </a:rPr>
              <a:t></a:t>
            </a:r>
            <a:r>
              <a:rPr sz="1500" spc="15" dirty="0">
                <a:latin typeface="Times New Roman"/>
                <a:cs typeface="Times New Roman"/>
              </a:rPr>
              <a:t>1</a:t>
            </a:r>
            <a:r>
              <a:rPr sz="1500" spc="75" dirty="0">
                <a:latin typeface="Times New Roman"/>
                <a:cs typeface="Times New Roman"/>
              </a:rPr>
              <a:t>0</a:t>
            </a:r>
            <a:r>
              <a:rPr sz="1350" spc="37" baseline="43209" dirty="0">
                <a:latin typeface="Symbol"/>
                <a:cs typeface="Symbol"/>
              </a:rPr>
              <a:t></a:t>
            </a:r>
            <a:r>
              <a:rPr sz="1350" spc="-7" baseline="43209" dirty="0">
                <a:latin typeface="Times New Roman"/>
                <a:cs typeface="Times New Roman"/>
              </a:rPr>
              <a:t>7</a:t>
            </a:r>
            <a:r>
              <a:rPr sz="1350" spc="-22" baseline="43209" dirty="0">
                <a:latin typeface="Times New Roman"/>
                <a:cs typeface="Times New Roman"/>
              </a:rPr>
              <a:t> </a:t>
            </a:r>
            <a:r>
              <a:rPr sz="1500" spc="15" dirty="0">
                <a:latin typeface="Times New Roman"/>
                <a:cs typeface="Times New Roman"/>
              </a:rPr>
              <a:t>H/m</a:t>
            </a:r>
            <a:r>
              <a:rPr sz="1500" spc="-75" dirty="0">
                <a:latin typeface="Times New Roman"/>
                <a:cs typeface="Times New Roman"/>
              </a:rPr>
              <a:t> </a:t>
            </a:r>
            <a:r>
              <a:rPr sz="1500" spc="10" dirty="0">
                <a:latin typeface="Times New Roman"/>
                <a:cs typeface="Times New Roman"/>
              </a:rPr>
              <a:t>and</a:t>
            </a:r>
            <a:r>
              <a:rPr sz="1500" spc="-114" dirty="0">
                <a:latin typeface="Times New Roman"/>
                <a:cs typeface="Times New Roman"/>
              </a:rPr>
              <a:t> </a:t>
            </a:r>
            <a:r>
              <a:rPr sz="1600" i="1" spc="-40" dirty="0">
                <a:latin typeface="Symbol"/>
                <a:cs typeface="Symbol"/>
              </a:rPr>
              <a:t></a:t>
            </a:r>
            <a:r>
              <a:rPr sz="1600" i="1" dirty="0">
                <a:latin typeface="Times New Roman"/>
                <a:cs typeface="Times New Roman"/>
              </a:rPr>
              <a:t>	</a:t>
            </a:r>
            <a:r>
              <a:rPr sz="1500" spc="15" dirty="0">
                <a:latin typeface="Symbol"/>
                <a:cs typeface="Symbol"/>
              </a:rPr>
              <a:t></a:t>
            </a:r>
            <a:r>
              <a:rPr sz="1500" spc="-85" dirty="0">
                <a:latin typeface="Times New Roman"/>
                <a:cs typeface="Times New Roman"/>
              </a:rPr>
              <a:t> </a:t>
            </a:r>
            <a:r>
              <a:rPr sz="1500" spc="10" dirty="0">
                <a:latin typeface="Times New Roman"/>
                <a:cs typeface="Times New Roman"/>
              </a:rPr>
              <a:t>8.5</a:t>
            </a:r>
            <a:r>
              <a:rPr sz="1500" spc="140" dirty="0">
                <a:latin typeface="Times New Roman"/>
                <a:cs typeface="Times New Roman"/>
              </a:rPr>
              <a:t>5</a:t>
            </a:r>
            <a:r>
              <a:rPr sz="1500" spc="65" dirty="0">
                <a:latin typeface="Symbol"/>
                <a:cs typeface="Symbol"/>
              </a:rPr>
              <a:t></a:t>
            </a:r>
            <a:r>
              <a:rPr sz="1500" spc="15" dirty="0">
                <a:latin typeface="Times New Roman"/>
                <a:cs typeface="Times New Roman"/>
              </a:rPr>
              <a:t>1</a:t>
            </a:r>
            <a:r>
              <a:rPr sz="1500" spc="75" dirty="0">
                <a:latin typeface="Times New Roman"/>
                <a:cs typeface="Times New Roman"/>
              </a:rPr>
              <a:t>0</a:t>
            </a:r>
            <a:r>
              <a:rPr sz="1350" spc="-75" baseline="43209" dirty="0">
                <a:latin typeface="Symbol"/>
                <a:cs typeface="Symbol"/>
              </a:rPr>
              <a:t></a:t>
            </a:r>
            <a:r>
              <a:rPr sz="1350" spc="-7" baseline="43209" dirty="0">
                <a:latin typeface="Times New Roman"/>
                <a:cs typeface="Times New Roman"/>
              </a:rPr>
              <a:t>12</a:t>
            </a:r>
            <a:r>
              <a:rPr sz="1350" spc="-44" baseline="43209" dirty="0">
                <a:latin typeface="Times New Roman"/>
                <a:cs typeface="Times New Roman"/>
              </a:rPr>
              <a:t> </a:t>
            </a:r>
            <a:r>
              <a:rPr sz="1500" spc="10" dirty="0">
                <a:latin typeface="Times New Roman"/>
                <a:cs typeface="Times New Roman"/>
              </a:rPr>
              <a:t>F/m)</a:t>
            </a:r>
            <a:endParaRPr sz="1500">
              <a:latin typeface="Times New Roman"/>
              <a:cs typeface="Times New Roman"/>
            </a:endParaRPr>
          </a:p>
          <a:p>
            <a:pPr marL="205104">
              <a:lnSpc>
                <a:spcPts val="660"/>
              </a:lnSpc>
              <a:tabLst>
                <a:tab pos="1998345" algn="l"/>
              </a:tabLst>
            </a:pPr>
            <a:r>
              <a:rPr sz="900" spc="-5" dirty="0">
                <a:latin typeface="Times New Roman"/>
                <a:cs typeface="Times New Roman"/>
              </a:rPr>
              <a:t>0	0</a:t>
            </a:r>
            <a:endParaRPr sz="900">
              <a:latin typeface="Times New Roman"/>
              <a:cs typeface="Times New Roman"/>
            </a:endParaRPr>
          </a:p>
        </p:txBody>
      </p:sp>
      <p:sp>
        <p:nvSpPr>
          <p:cNvPr id="65" name="object 65"/>
          <p:cNvSpPr txBox="1"/>
          <p:nvPr/>
        </p:nvSpPr>
        <p:spPr>
          <a:xfrm>
            <a:off x="2013482" y="9302990"/>
            <a:ext cx="123189" cy="220979"/>
          </a:xfrm>
          <a:prstGeom prst="rect">
            <a:avLst/>
          </a:prstGeom>
        </p:spPr>
        <p:txBody>
          <a:bodyPr vert="horz" wrap="square" lIns="0" tIns="0" rIns="0" bIns="0" rtlCol="0">
            <a:spAutoFit/>
          </a:bodyPr>
          <a:lstStyle/>
          <a:p>
            <a:pPr marL="12700">
              <a:lnSpc>
                <a:spcPct val="100000"/>
              </a:lnSpc>
            </a:pPr>
            <a:r>
              <a:rPr sz="1500" spc="15" dirty="0">
                <a:latin typeface="Times New Roman"/>
                <a:cs typeface="Times New Roman"/>
              </a:rPr>
              <a:t>1</a:t>
            </a:r>
            <a:endParaRPr sz="1500">
              <a:latin typeface="Times New Roman"/>
              <a:cs typeface="Times New Roman"/>
            </a:endParaRPr>
          </a:p>
        </p:txBody>
      </p:sp>
      <p:sp>
        <p:nvSpPr>
          <p:cNvPr id="66" name="object 66"/>
          <p:cNvSpPr txBox="1"/>
          <p:nvPr/>
        </p:nvSpPr>
        <p:spPr>
          <a:xfrm>
            <a:off x="1945703" y="9579891"/>
            <a:ext cx="363220" cy="266065"/>
          </a:xfrm>
          <a:prstGeom prst="rect">
            <a:avLst/>
          </a:prstGeom>
        </p:spPr>
        <p:txBody>
          <a:bodyPr vert="horz" wrap="square" lIns="0" tIns="0" rIns="0" bIns="0" rtlCol="0">
            <a:spAutoFit/>
          </a:bodyPr>
          <a:lstStyle/>
          <a:p>
            <a:pPr marL="12700">
              <a:lnSpc>
                <a:spcPct val="100000"/>
              </a:lnSpc>
            </a:pPr>
            <a:r>
              <a:rPr sz="1600" i="1" spc="10" dirty="0">
                <a:latin typeface="Symbol"/>
                <a:cs typeface="Symbol"/>
              </a:rPr>
              <a:t></a:t>
            </a:r>
            <a:r>
              <a:rPr sz="1350" baseline="-24691" dirty="0">
                <a:latin typeface="Times New Roman"/>
                <a:cs typeface="Times New Roman"/>
              </a:rPr>
              <a:t>0</a:t>
            </a:r>
            <a:r>
              <a:rPr sz="1600" i="1" spc="-40" dirty="0">
                <a:latin typeface="Symbol"/>
                <a:cs typeface="Symbol"/>
              </a:rPr>
              <a:t></a:t>
            </a:r>
            <a:r>
              <a:rPr sz="1600" i="1" spc="-260" dirty="0">
                <a:latin typeface="Times New Roman"/>
                <a:cs typeface="Times New Roman"/>
              </a:rPr>
              <a:t> </a:t>
            </a:r>
            <a:r>
              <a:rPr sz="1350" spc="-7" baseline="-24691" dirty="0">
                <a:latin typeface="Times New Roman"/>
                <a:cs typeface="Times New Roman"/>
              </a:rPr>
              <a:t>0</a:t>
            </a:r>
            <a:endParaRPr sz="1350" baseline="-24691">
              <a:latin typeface="Times New Roman"/>
              <a:cs typeface="Times New Roman"/>
            </a:endParaRPr>
          </a:p>
        </p:txBody>
      </p:sp>
      <p:sp>
        <p:nvSpPr>
          <p:cNvPr id="67" name="object 67"/>
          <p:cNvSpPr txBox="1"/>
          <p:nvPr/>
        </p:nvSpPr>
        <p:spPr>
          <a:xfrm>
            <a:off x="1506235" y="9422884"/>
            <a:ext cx="267335" cy="224154"/>
          </a:xfrm>
          <a:prstGeom prst="rect">
            <a:avLst/>
          </a:prstGeom>
        </p:spPr>
        <p:txBody>
          <a:bodyPr vert="horz" wrap="square" lIns="0" tIns="0" rIns="0" bIns="0" rtlCol="0">
            <a:spAutoFit/>
          </a:bodyPr>
          <a:lstStyle/>
          <a:p>
            <a:pPr marL="12700">
              <a:lnSpc>
                <a:spcPct val="100000"/>
              </a:lnSpc>
            </a:pPr>
            <a:r>
              <a:rPr sz="1500" i="1" spc="10" dirty="0">
                <a:latin typeface="Times New Roman"/>
                <a:cs typeface="Times New Roman"/>
              </a:rPr>
              <a:t>c </a:t>
            </a:r>
            <a:r>
              <a:rPr sz="1500" spc="15" dirty="0">
                <a:latin typeface="Symbol"/>
                <a:cs typeface="Symbol"/>
              </a:rPr>
              <a:t></a:t>
            </a:r>
            <a:endParaRPr sz="1500">
              <a:latin typeface="Symbol"/>
              <a:cs typeface="Symbol"/>
            </a:endParaRPr>
          </a:p>
        </p:txBody>
      </p:sp>
      <p:sp>
        <p:nvSpPr>
          <p:cNvPr id="68" name="object 68"/>
          <p:cNvSpPr/>
          <p:nvPr/>
        </p:nvSpPr>
        <p:spPr>
          <a:xfrm>
            <a:off x="26568" y="5346827"/>
            <a:ext cx="7504430" cy="5340350"/>
          </a:xfrm>
          <a:custGeom>
            <a:avLst/>
            <a:gdLst/>
            <a:ahLst/>
            <a:cxnLst/>
            <a:rect l="l" t="t" r="r" b="b"/>
            <a:pathLst>
              <a:path w="7504430" h="5340350">
                <a:moveTo>
                  <a:pt x="0" y="0"/>
                </a:moveTo>
                <a:lnTo>
                  <a:pt x="7504366" y="0"/>
                </a:lnTo>
                <a:lnTo>
                  <a:pt x="7504366" y="5340223"/>
                </a:lnTo>
                <a:lnTo>
                  <a:pt x="0" y="5340223"/>
                </a:lnTo>
                <a:lnTo>
                  <a:pt x="0" y="0"/>
                </a:lnTo>
                <a:close/>
              </a:path>
            </a:pathLst>
          </a:custGeom>
          <a:ln w="3175">
            <a:solidFill>
              <a:srgbClr val="000000"/>
            </a:solidFill>
          </a:ln>
        </p:spPr>
        <p:txBody>
          <a:bodyPr wrap="square" lIns="0" tIns="0" rIns="0" bIns="0" rtlCol="0"/>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404212" y="4658460"/>
            <a:ext cx="161290" cy="147955"/>
          </a:xfrm>
          <a:prstGeom prst="rect">
            <a:avLst/>
          </a:prstGeom>
        </p:spPr>
        <p:txBody>
          <a:bodyPr vert="horz" wrap="square" lIns="0" tIns="0" rIns="0" bIns="0" rtlCol="0">
            <a:spAutoFit/>
          </a:bodyPr>
          <a:lstStyle/>
          <a:p>
            <a:pPr marL="12700">
              <a:lnSpc>
                <a:spcPct val="100000"/>
              </a:lnSpc>
            </a:pPr>
            <a:r>
              <a:rPr sz="950" dirty="0">
                <a:latin typeface="Arial"/>
                <a:cs typeface="Arial"/>
              </a:rPr>
              <a:t>17</a:t>
            </a:r>
            <a:endParaRPr sz="950">
              <a:latin typeface="Arial"/>
              <a:cs typeface="Arial"/>
            </a:endParaRPr>
          </a:p>
        </p:txBody>
      </p:sp>
      <p:sp>
        <p:nvSpPr>
          <p:cNvPr id="3" name="object 3"/>
          <p:cNvSpPr txBox="1"/>
          <p:nvPr/>
        </p:nvSpPr>
        <p:spPr>
          <a:xfrm>
            <a:off x="997355" y="560554"/>
            <a:ext cx="5591810" cy="695062"/>
          </a:xfrm>
          <a:prstGeom prst="rect">
            <a:avLst/>
          </a:prstGeom>
        </p:spPr>
        <p:txBody>
          <a:bodyPr vert="horz" wrap="square" lIns="0" tIns="0" rIns="0" bIns="0" rtlCol="0">
            <a:spAutoFit/>
          </a:bodyPr>
          <a:lstStyle/>
          <a:p>
            <a:pPr>
              <a:lnSpc>
                <a:spcPct val="100000"/>
              </a:lnSpc>
            </a:pPr>
            <a:r>
              <a:rPr sz="2200" spc="-5" dirty="0" smtClean="0">
                <a:solidFill>
                  <a:srgbClr val="0000CC"/>
                </a:solidFill>
                <a:latin typeface="Arial"/>
                <a:cs typeface="Arial"/>
              </a:rPr>
              <a:t>Electromagneti</a:t>
            </a:r>
            <a:r>
              <a:rPr sz="2200" dirty="0" smtClean="0">
                <a:solidFill>
                  <a:srgbClr val="0000CC"/>
                </a:solidFill>
                <a:latin typeface="Arial"/>
                <a:cs typeface="Arial"/>
              </a:rPr>
              <a:t>c</a:t>
            </a:r>
            <a:r>
              <a:rPr sz="2200" spc="-5" dirty="0" smtClean="0">
                <a:solidFill>
                  <a:srgbClr val="0000CC"/>
                </a:solidFill>
                <a:latin typeface="Arial"/>
                <a:cs typeface="Arial"/>
              </a:rPr>
              <a:t> </a:t>
            </a:r>
            <a:r>
              <a:rPr sz="2200" spc="-5" dirty="0">
                <a:solidFill>
                  <a:srgbClr val="0000CC"/>
                </a:solidFill>
                <a:latin typeface="Arial"/>
                <a:cs typeface="Arial"/>
              </a:rPr>
              <a:t>Wave</a:t>
            </a:r>
            <a:r>
              <a:rPr sz="2200" dirty="0">
                <a:solidFill>
                  <a:srgbClr val="0000CC"/>
                </a:solidFill>
                <a:latin typeface="Arial"/>
                <a:cs typeface="Arial"/>
              </a:rPr>
              <a:t>s</a:t>
            </a:r>
            <a:r>
              <a:rPr sz="2200" spc="-5" dirty="0">
                <a:solidFill>
                  <a:srgbClr val="0000CC"/>
                </a:solidFill>
                <a:latin typeface="Arial"/>
                <a:cs typeface="Arial"/>
              </a:rPr>
              <a:t> (II)</a:t>
            </a:r>
            <a:endParaRPr sz="2200" dirty="0">
              <a:latin typeface="Arial"/>
              <a:cs typeface="Arial"/>
            </a:endParaRPr>
          </a:p>
          <a:p>
            <a:pPr marL="12700" algn="just">
              <a:lnSpc>
                <a:spcPct val="100000"/>
              </a:lnSpc>
              <a:spcBef>
                <a:spcPts val="844"/>
              </a:spcBef>
            </a:pPr>
            <a:r>
              <a:rPr sz="1650" dirty="0">
                <a:latin typeface="Arial"/>
                <a:cs typeface="Arial"/>
              </a:rPr>
              <a:t>The simplest solution of the wave equations are plane wave</a:t>
            </a:r>
          </a:p>
        </p:txBody>
      </p:sp>
      <p:sp>
        <p:nvSpPr>
          <p:cNvPr id="4" name="object 4"/>
          <p:cNvSpPr/>
          <p:nvPr/>
        </p:nvSpPr>
        <p:spPr>
          <a:xfrm>
            <a:off x="1872208" y="1616722"/>
            <a:ext cx="384810" cy="0"/>
          </a:xfrm>
          <a:custGeom>
            <a:avLst/>
            <a:gdLst/>
            <a:ahLst/>
            <a:cxnLst/>
            <a:rect l="l" t="t" r="r" b="b"/>
            <a:pathLst>
              <a:path w="384810">
                <a:moveTo>
                  <a:pt x="0" y="0"/>
                </a:moveTo>
                <a:lnTo>
                  <a:pt x="384809" y="0"/>
                </a:lnTo>
              </a:path>
            </a:pathLst>
          </a:custGeom>
          <a:ln w="7912">
            <a:solidFill>
              <a:srgbClr val="000000"/>
            </a:solidFill>
          </a:ln>
        </p:spPr>
        <p:txBody>
          <a:bodyPr wrap="square" lIns="0" tIns="0" rIns="0" bIns="0" rtlCol="0"/>
          <a:lstStyle/>
          <a:p>
            <a:endParaRPr/>
          </a:p>
        </p:txBody>
      </p:sp>
      <p:sp>
        <p:nvSpPr>
          <p:cNvPr id="5" name="object 5"/>
          <p:cNvSpPr/>
          <p:nvPr/>
        </p:nvSpPr>
        <p:spPr>
          <a:xfrm>
            <a:off x="2835821" y="1616722"/>
            <a:ext cx="384810" cy="0"/>
          </a:xfrm>
          <a:custGeom>
            <a:avLst/>
            <a:gdLst/>
            <a:ahLst/>
            <a:cxnLst/>
            <a:rect l="l" t="t" r="r" b="b"/>
            <a:pathLst>
              <a:path w="384810">
                <a:moveTo>
                  <a:pt x="0" y="0"/>
                </a:moveTo>
                <a:lnTo>
                  <a:pt x="384289" y="0"/>
                </a:lnTo>
              </a:path>
            </a:pathLst>
          </a:custGeom>
          <a:ln w="7912">
            <a:solidFill>
              <a:srgbClr val="000000"/>
            </a:solidFill>
          </a:ln>
        </p:spPr>
        <p:txBody>
          <a:bodyPr wrap="square" lIns="0" tIns="0" rIns="0" bIns="0" rtlCol="0"/>
          <a:lstStyle/>
          <a:p>
            <a:endParaRPr/>
          </a:p>
        </p:txBody>
      </p:sp>
      <p:sp>
        <p:nvSpPr>
          <p:cNvPr id="6" name="object 6"/>
          <p:cNvSpPr/>
          <p:nvPr/>
        </p:nvSpPr>
        <p:spPr>
          <a:xfrm>
            <a:off x="1920049" y="2176589"/>
            <a:ext cx="400685" cy="0"/>
          </a:xfrm>
          <a:custGeom>
            <a:avLst/>
            <a:gdLst/>
            <a:ahLst/>
            <a:cxnLst/>
            <a:rect l="l" t="t" r="r" b="b"/>
            <a:pathLst>
              <a:path w="400685">
                <a:moveTo>
                  <a:pt x="0" y="0"/>
                </a:moveTo>
                <a:lnTo>
                  <a:pt x="400583" y="0"/>
                </a:lnTo>
              </a:path>
            </a:pathLst>
          </a:custGeom>
          <a:ln w="7912">
            <a:solidFill>
              <a:srgbClr val="000000"/>
            </a:solidFill>
          </a:ln>
        </p:spPr>
        <p:txBody>
          <a:bodyPr wrap="square" lIns="0" tIns="0" rIns="0" bIns="0" rtlCol="0"/>
          <a:lstStyle/>
          <a:p>
            <a:endParaRPr/>
          </a:p>
        </p:txBody>
      </p:sp>
      <p:sp>
        <p:nvSpPr>
          <p:cNvPr id="7" name="object 7"/>
          <p:cNvSpPr/>
          <p:nvPr/>
        </p:nvSpPr>
        <p:spPr>
          <a:xfrm>
            <a:off x="2899956" y="2176589"/>
            <a:ext cx="400685" cy="0"/>
          </a:xfrm>
          <a:custGeom>
            <a:avLst/>
            <a:gdLst/>
            <a:ahLst/>
            <a:cxnLst/>
            <a:rect l="l" t="t" r="r" b="b"/>
            <a:pathLst>
              <a:path w="400685">
                <a:moveTo>
                  <a:pt x="0" y="0"/>
                </a:moveTo>
                <a:lnTo>
                  <a:pt x="400583" y="0"/>
                </a:lnTo>
              </a:path>
            </a:pathLst>
          </a:custGeom>
          <a:ln w="7912">
            <a:solidFill>
              <a:srgbClr val="000000"/>
            </a:solidFill>
          </a:ln>
        </p:spPr>
        <p:txBody>
          <a:bodyPr wrap="square" lIns="0" tIns="0" rIns="0" bIns="0" rtlCol="0"/>
          <a:lstStyle/>
          <a:p>
            <a:endParaRPr/>
          </a:p>
        </p:txBody>
      </p:sp>
      <p:sp>
        <p:nvSpPr>
          <p:cNvPr id="8" name="object 8"/>
          <p:cNvSpPr txBox="1"/>
          <p:nvPr/>
        </p:nvSpPr>
        <p:spPr>
          <a:xfrm>
            <a:off x="2358929" y="2046263"/>
            <a:ext cx="2752725" cy="260350"/>
          </a:xfrm>
          <a:prstGeom prst="rect">
            <a:avLst/>
          </a:prstGeom>
        </p:spPr>
        <p:txBody>
          <a:bodyPr vert="horz" wrap="square" lIns="0" tIns="0" rIns="0" bIns="0" rtlCol="0">
            <a:spAutoFit/>
          </a:bodyPr>
          <a:lstStyle/>
          <a:p>
            <a:pPr marL="12700">
              <a:lnSpc>
                <a:spcPct val="100000"/>
              </a:lnSpc>
              <a:tabLst>
                <a:tab pos="967740" algn="l"/>
                <a:tab pos="1247775" algn="l"/>
              </a:tabLst>
            </a:pPr>
            <a:r>
              <a:rPr sz="1500" spc="-10" dirty="0">
                <a:latin typeface="Symbol"/>
                <a:cs typeface="Symbol"/>
              </a:rPr>
              <a:t></a:t>
            </a:r>
            <a:r>
              <a:rPr sz="1500" spc="-5" dirty="0">
                <a:latin typeface="Times New Roman"/>
                <a:cs typeface="Times New Roman"/>
              </a:rPr>
              <a:t> </a:t>
            </a:r>
            <a:r>
              <a:rPr sz="1550" i="1" spc="10" dirty="0">
                <a:latin typeface="Symbol"/>
                <a:cs typeface="Symbol"/>
              </a:rPr>
              <a:t></a:t>
            </a:r>
            <a:r>
              <a:rPr sz="1275" spc="15" baseline="-26143" dirty="0">
                <a:latin typeface="Times New Roman"/>
                <a:cs typeface="Times New Roman"/>
              </a:rPr>
              <a:t>0</a:t>
            </a:r>
            <a:r>
              <a:rPr sz="1550" i="1" spc="100" dirty="0">
                <a:latin typeface="Symbol"/>
                <a:cs typeface="Symbol"/>
              </a:rPr>
              <a:t></a:t>
            </a:r>
            <a:r>
              <a:rPr sz="1275" spc="7" baseline="-26143" dirty="0">
                <a:latin typeface="Times New Roman"/>
                <a:cs typeface="Times New Roman"/>
              </a:rPr>
              <a:t>0</a:t>
            </a:r>
            <a:r>
              <a:rPr sz="1275" baseline="-26143" dirty="0">
                <a:latin typeface="Times New Roman"/>
                <a:cs typeface="Times New Roman"/>
              </a:rPr>
              <a:t>	</a:t>
            </a:r>
            <a:r>
              <a:rPr sz="1500" spc="-5" dirty="0">
                <a:latin typeface="Times New Roman"/>
                <a:cs typeface="Times New Roman"/>
              </a:rPr>
              <a:t>,</a:t>
            </a:r>
            <a:r>
              <a:rPr sz="1500" dirty="0">
                <a:latin typeface="Times New Roman"/>
                <a:cs typeface="Times New Roman"/>
              </a:rPr>
              <a:t>	</a:t>
            </a:r>
            <a:r>
              <a:rPr sz="1500" i="1" spc="80" dirty="0">
                <a:latin typeface="Times New Roman"/>
                <a:cs typeface="Times New Roman"/>
              </a:rPr>
              <a:t>E</a:t>
            </a:r>
            <a:r>
              <a:rPr sz="1275" i="1" spc="7" baseline="-26143" dirty="0">
                <a:latin typeface="Times New Roman"/>
                <a:cs typeface="Times New Roman"/>
              </a:rPr>
              <a:t>y</a:t>
            </a:r>
            <a:r>
              <a:rPr sz="1275" i="1" baseline="-26143" dirty="0">
                <a:latin typeface="Times New Roman"/>
                <a:cs typeface="Times New Roman"/>
              </a:rPr>
              <a:t>  </a:t>
            </a:r>
            <a:r>
              <a:rPr sz="1275" i="1" spc="-157" baseline="-26143" dirty="0">
                <a:latin typeface="Times New Roman"/>
                <a:cs typeface="Times New Roman"/>
              </a:rPr>
              <a:t> </a:t>
            </a:r>
            <a:r>
              <a:rPr sz="1500" spc="-10" dirty="0">
                <a:latin typeface="Symbol"/>
                <a:cs typeface="Symbol"/>
              </a:rPr>
              <a:t></a:t>
            </a:r>
            <a:r>
              <a:rPr sz="1500" spc="25" dirty="0">
                <a:latin typeface="Times New Roman"/>
                <a:cs typeface="Times New Roman"/>
              </a:rPr>
              <a:t> </a:t>
            </a:r>
            <a:r>
              <a:rPr sz="1500" i="1" spc="-10" dirty="0">
                <a:latin typeface="Times New Roman"/>
                <a:cs typeface="Times New Roman"/>
              </a:rPr>
              <a:t>E</a:t>
            </a:r>
            <a:r>
              <a:rPr sz="1275" spc="7" baseline="-26143" dirty="0">
                <a:latin typeface="Times New Roman"/>
                <a:cs typeface="Times New Roman"/>
              </a:rPr>
              <a:t>0</a:t>
            </a:r>
            <a:r>
              <a:rPr sz="1275" spc="142" baseline="-26143" dirty="0">
                <a:latin typeface="Times New Roman"/>
                <a:cs typeface="Times New Roman"/>
              </a:rPr>
              <a:t> </a:t>
            </a:r>
            <a:r>
              <a:rPr sz="1500" spc="-10" dirty="0">
                <a:latin typeface="Times New Roman"/>
                <a:cs typeface="Times New Roman"/>
              </a:rPr>
              <a:t>sin</a:t>
            </a:r>
            <a:r>
              <a:rPr sz="1500" spc="45" dirty="0">
                <a:latin typeface="Times New Roman"/>
                <a:cs typeface="Times New Roman"/>
              </a:rPr>
              <a:t>(</a:t>
            </a:r>
            <a:r>
              <a:rPr sz="1500" i="1" spc="-10" dirty="0">
                <a:latin typeface="Times New Roman"/>
                <a:cs typeface="Times New Roman"/>
              </a:rPr>
              <a:t>kx</a:t>
            </a:r>
            <a:r>
              <a:rPr sz="1500" i="1" spc="-114" dirty="0">
                <a:latin typeface="Times New Roman"/>
                <a:cs typeface="Times New Roman"/>
              </a:rPr>
              <a:t> </a:t>
            </a:r>
            <a:r>
              <a:rPr sz="1500" spc="-10" dirty="0">
                <a:latin typeface="Symbol"/>
                <a:cs typeface="Symbol"/>
              </a:rPr>
              <a:t></a:t>
            </a:r>
            <a:r>
              <a:rPr sz="1500" spc="-215" dirty="0">
                <a:latin typeface="Times New Roman"/>
                <a:cs typeface="Times New Roman"/>
              </a:rPr>
              <a:t> </a:t>
            </a:r>
            <a:r>
              <a:rPr sz="1550" i="1" spc="-45" dirty="0">
                <a:latin typeface="Symbol"/>
                <a:cs typeface="Symbol"/>
              </a:rPr>
              <a:t></a:t>
            </a:r>
            <a:r>
              <a:rPr sz="1500" i="1" spc="95" dirty="0">
                <a:latin typeface="Times New Roman"/>
                <a:cs typeface="Times New Roman"/>
              </a:rPr>
              <a:t>t</a:t>
            </a:r>
            <a:r>
              <a:rPr sz="1500" spc="-5" dirty="0">
                <a:latin typeface="Times New Roman"/>
                <a:cs typeface="Times New Roman"/>
              </a:rPr>
              <a:t>)</a:t>
            </a:r>
            <a:endParaRPr sz="1500">
              <a:latin typeface="Times New Roman"/>
              <a:cs typeface="Times New Roman"/>
            </a:endParaRPr>
          </a:p>
        </p:txBody>
      </p:sp>
      <p:sp>
        <p:nvSpPr>
          <p:cNvPr id="9" name="object 9"/>
          <p:cNvSpPr txBox="1"/>
          <p:nvPr/>
        </p:nvSpPr>
        <p:spPr>
          <a:xfrm>
            <a:off x="3234231" y="1486906"/>
            <a:ext cx="1822450" cy="259715"/>
          </a:xfrm>
          <a:prstGeom prst="rect">
            <a:avLst/>
          </a:prstGeom>
        </p:spPr>
        <p:txBody>
          <a:bodyPr vert="horz" wrap="square" lIns="0" tIns="0" rIns="0" bIns="0" rtlCol="0">
            <a:spAutoFit/>
          </a:bodyPr>
          <a:lstStyle/>
          <a:p>
            <a:pPr marL="12700">
              <a:lnSpc>
                <a:spcPct val="100000"/>
              </a:lnSpc>
              <a:tabLst>
                <a:tab pos="339725" algn="l"/>
              </a:tabLst>
            </a:pPr>
            <a:r>
              <a:rPr sz="1500" spc="-5" dirty="0">
                <a:latin typeface="Times New Roman"/>
                <a:cs typeface="Times New Roman"/>
              </a:rPr>
              <a:t>,	</a:t>
            </a:r>
            <a:r>
              <a:rPr sz="1500" i="1" dirty="0">
                <a:latin typeface="Times New Roman"/>
                <a:cs typeface="Times New Roman"/>
              </a:rPr>
              <a:t>B</a:t>
            </a:r>
            <a:r>
              <a:rPr sz="1275" i="1" spc="7" baseline="-22875" dirty="0">
                <a:latin typeface="Times New Roman"/>
                <a:cs typeface="Times New Roman"/>
              </a:rPr>
              <a:t>z</a:t>
            </a:r>
            <a:r>
              <a:rPr sz="1275" i="1" baseline="-22875" dirty="0">
                <a:latin typeface="Times New Roman"/>
                <a:cs typeface="Times New Roman"/>
              </a:rPr>
              <a:t>  </a:t>
            </a:r>
            <a:r>
              <a:rPr sz="1275" i="1" spc="-150" baseline="-22875" dirty="0">
                <a:latin typeface="Times New Roman"/>
                <a:cs typeface="Times New Roman"/>
              </a:rPr>
              <a:t> </a:t>
            </a:r>
            <a:r>
              <a:rPr sz="1500" spc="-10" dirty="0">
                <a:latin typeface="Symbol"/>
                <a:cs typeface="Symbol"/>
              </a:rPr>
              <a:t></a:t>
            </a:r>
            <a:r>
              <a:rPr sz="1500" spc="20" dirty="0">
                <a:latin typeface="Times New Roman"/>
                <a:cs typeface="Times New Roman"/>
              </a:rPr>
              <a:t> </a:t>
            </a:r>
            <a:r>
              <a:rPr sz="1500" i="1" spc="-50" dirty="0">
                <a:latin typeface="Times New Roman"/>
                <a:cs typeface="Times New Roman"/>
              </a:rPr>
              <a:t>B</a:t>
            </a:r>
            <a:r>
              <a:rPr sz="1275" spc="7" baseline="-22875" dirty="0">
                <a:latin typeface="Times New Roman"/>
                <a:cs typeface="Times New Roman"/>
              </a:rPr>
              <a:t>0</a:t>
            </a:r>
            <a:r>
              <a:rPr sz="1275" spc="142" baseline="-22875" dirty="0">
                <a:latin typeface="Times New Roman"/>
                <a:cs typeface="Times New Roman"/>
              </a:rPr>
              <a:t> </a:t>
            </a:r>
            <a:r>
              <a:rPr sz="1500" spc="-10" dirty="0">
                <a:latin typeface="Times New Roman"/>
                <a:cs typeface="Times New Roman"/>
              </a:rPr>
              <a:t>sin</a:t>
            </a:r>
            <a:r>
              <a:rPr sz="1500" spc="45" dirty="0">
                <a:latin typeface="Times New Roman"/>
                <a:cs typeface="Times New Roman"/>
              </a:rPr>
              <a:t>(</a:t>
            </a:r>
            <a:r>
              <a:rPr sz="1500" i="1" spc="-10" dirty="0">
                <a:latin typeface="Times New Roman"/>
                <a:cs typeface="Times New Roman"/>
              </a:rPr>
              <a:t>kx</a:t>
            </a:r>
            <a:r>
              <a:rPr sz="1500" i="1" spc="-114" dirty="0">
                <a:latin typeface="Times New Roman"/>
                <a:cs typeface="Times New Roman"/>
              </a:rPr>
              <a:t> </a:t>
            </a:r>
            <a:r>
              <a:rPr sz="1500" spc="-10" dirty="0">
                <a:latin typeface="Symbol"/>
                <a:cs typeface="Symbol"/>
              </a:rPr>
              <a:t></a:t>
            </a:r>
            <a:r>
              <a:rPr sz="1500" spc="-215" dirty="0">
                <a:latin typeface="Times New Roman"/>
                <a:cs typeface="Times New Roman"/>
              </a:rPr>
              <a:t> </a:t>
            </a:r>
            <a:r>
              <a:rPr sz="1550" i="1" spc="-45" dirty="0">
                <a:latin typeface="Symbol"/>
                <a:cs typeface="Symbol"/>
              </a:rPr>
              <a:t></a:t>
            </a:r>
            <a:r>
              <a:rPr sz="1500" i="1" spc="95" dirty="0">
                <a:latin typeface="Times New Roman"/>
                <a:cs typeface="Times New Roman"/>
              </a:rPr>
              <a:t>t</a:t>
            </a:r>
            <a:r>
              <a:rPr sz="1500" spc="-5" dirty="0">
                <a:latin typeface="Times New Roman"/>
                <a:cs typeface="Times New Roman"/>
              </a:rPr>
              <a:t>)</a:t>
            </a:r>
            <a:endParaRPr sz="1500">
              <a:latin typeface="Times New Roman"/>
              <a:cs typeface="Times New Roman"/>
            </a:endParaRPr>
          </a:p>
        </p:txBody>
      </p:sp>
      <p:sp>
        <p:nvSpPr>
          <p:cNvPr id="10" name="object 10"/>
          <p:cNvSpPr txBox="1"/>
          <p:nvPr/>
        </p:nvSpPr>
        <p:spPr>
          <a:xfrm>
            <a:off x="1976211" y="2185555"/>
            <a:ext cx="1238250" cy="237490"/>
          </a:xfrm>
          <a:prstGeom prst="rect">
            <a:avLst/>
          </a:prstGeom>
        </p:spPr>
        <p:txBody>
          <a:bodyPr vert="horz" wrap="square" lIns="0" tIns="0" rIns="0" bIns="0" rtlCol="0">
            <a:spAutoFit/>
          </a:bodyPr>
          <a:lstStyle/>
          <a:p>
            <a:pPr marL="12700">
              <a:lnSpc>
                <a:spcPct val="100000"/>
              </a:lnSpc>
              <a:tabLst>
                <a:tab pos="1003935" algn="l"/>
              </a:tabLst>
            </a:pPr>
            <a:r>
              <a:rPr sz="1500" spc="-25" dirty="0">
                <a:latin typeface="Symbol"/>
                <a:cs typeface="Symbol"/>
              </a:rPr>
              <a:t></a:t>
            </a:r>
            <a:r>
              <a:rPr sz="1500" i="1" spc="80" dirty="0">
                <a:latin typeface="Times New Roman"/>
                <a:cs typeface="Times New Roman"/>
              </a:rPr>
              <a:t>x</a:t>
            </a:r>
            <a:r>
              <a:rPr sz="1275" spc="7" baseline="42483" dirty="0">
                <a:latin typeface="Times New Roman"/>
                <a:cs typeface="Times New Roman"/>
              </a:rPr>
              <a:t>2</a:t>
            </a:r>
            <a:r>
              <a:rPr sz="1275" baseline="42483" dirty="0">
                <a:latin typeface="Times New Roman"/>
                <a:cs typeface="Times New Roman"/>
              </a:rPr>
              <a:t>	</a:t>
            </a:r>
            <a:r>
              <a:rPr sz="1500" spc="-25" dirty="0">
                <a:latin typeface="Symbol"/>
                <a:cs typeface="Symbol"/>
              </a:rPr>
              <a:t></a:t>
            </a:r>
            <a:r>
              <a:rPr sz="1500" i="1" spc="-5" dirty="0">
                <a:latin typeface="Times New Roman"/>
                <a:cs typeface="Times New Roman"/>
              </a:rPr>
              <a:t>t</a:t>
            </a:r>
            <a:r>
              <a:rPr sz="1500" i="1" spc="-220" dirty="0">
                <a:latin typeface="Times New Roman"/>
                <a:cs typeface="Times New Roman"/>
              </a:rPr>
              <a:t> </a:t>
            </a:r>
            <a:r>
              <a:rPr sz="1275" spc="7" baseline="42483" dirty="0">
                <a:latin typeface="Times New Roman"/>
                <a:cs typeface="Times New Roman"/>
              </a:rPr>
              <a:t>2</a:t>
            </a:r>
            <a:endParaRPr sz="1275" baseline="42483">
              <a:latin typeface="Times New Roman"/>
              <a:cs typeface="Times New Roman"/>
            </a:endParaRPr>
          </a:p>
        </p:txBody>
      </p:sp>
      <p:sp>
        <p:nvSpPr>
          <p:cNvPr id="11" name="object 11"/>
          <p:cNvSpPr txBox="1"/>
          <p:nvPr/>
        </p:nvSpPr>
        <p:spPr>
          <a:xfrm>
            <a:off x="2896720" y="1893790"/>
            <a:ext cx="321945" cy="237490"/>
          </a:xfrm>
          <a:prstGeom prst="rect">
            <a:avLst/>
          </a:prstGeom>
        </p:spPr>
        <p:txBody>
          <a:bodyPr vert="horz" wrap="square" lIns="0" tIns="0" rIns="0" bIns="0" rtlCol="0">
            <a:spAutoFit/>
          </a:bodyPr>
          <a:lstStyle/>
          <a:p>
            <a:pPr marL="12700">
              <a:lnSpc>
                <a:spcPct val="100000"/>
              </a:lnSpc>
            </a:pPr>
            <a:r>
              <a:rPr sz="1500" spc="100" dirty="0">
                <a:latin typeface="Symbol"/>
                <a:cs typeface="Symbol"/>
              </a:rPr>
              <a:t></a:t>
            </a:r>
            <a:r>
              <a:rPr sz="1275" spc="7" baseline="42483" dirty="0">
                <a:latin typeface="Times New Roman"/>
                <a:cs typeface="Times New Roman"/>
              </a:rPr>
              <a:t>2</a:t>
            </a:r>
            <a:r>
              <a:rPr sz="1275" spc="-142" baseline="42483" dirty="0">
                <a:latin typeface="Times New Roman"/>
                <a:cs typeface="Times New Roman"/>
              </a:rPr>
              <a:t> </a:t>
            </a:r>
            <a:r>
              <a:rPr sz="1500" i="1" spc="-10" dirty="0">
                <a:latin typeface="Times New Roman"/>
                <a:cs typeface="Times New Roman"/>
              </a:rPr>
              <a:t>E</a:t>
            </a:r>
            <a:endParaRPr sz="1500">
              <a:latin typeface="Times New Roman"/>
              <a:cs typeface="Times New Roman"/>
            </a:endParaRPr>
          </a:p>
        </p:txBody>
      </p:sp>
      <p:sp>
        <p:nvSpPr>
          <p:cNvPr id="12" name="object 12"/>
          <p:cNvSpPr txBox="1"/>
          <p:nvPr/>
        </p:nvSpPr>
        <p:spPr>
          <a:xfrm>
            <a:off x="1917331" y="1893790"/>
            <a:ext cx="321310" cy="237490"/>
          </a:xfrm>
          <a:prstGeom prst="rect">
            <a:avLst/>
          </a:prstGeom>
        </p:spPr>
        <p:txBody>
          <a:bodyPr vert="horz" wrap="square" lIns="0" tIns="0" rIns="0" bIns="0" rtlCol="0">
            <a:spAutoFit/>
          </a:bodyPr>
          <a:lstStyle/>
          <a:p>
            <a:pPr marL="12700">
              <a:lnSpc>
                <a:spcPct val="100000"/>
              </a:lnSpc>
            </a:pPr>
            <a:r>
              <a:rPr sz="1500" spc="100" dirty="0">
                <a:latin typeface="Symbol"/>
                <a:cs typeface="Symbol"/>
              </a:rPr>
              <a:t></a:t>
            </a:r>
            <a:r>
              <a:rPr sz="1275" spc="7" baseline="42483" dirty="0">
                <a:latin typeface="Times New Roman"/>
                <a:cs typeface="Times New Roman"/>
              </a:rPr>
              <a:t>2</a:t>
            </a:r>
            <a:r>
              <a:rPr sz="1275" spc="-142" baseline="42483" dirty="0">
                <a:latin typeface="Times New Roman"/>
                <a:cs typeface="Times New Roman"/>
              </a:rPr>
              <a:t> </a:t>
            </a:r>
            <a:r>
              <a:rPr sz="1500" i="1" spc="-10" dirty="0">
                <a:latin typeface="Times New Roman"/>
                <a:cs typeface="Times New Roman"/>
              </a:rPr>
              <a:t>E</a:t>
            </a:r>
            <a:endParaRPr sz="1500">
              <a:latin typeface="Times New Roman"/>
              <a:cs typeface="Times New Roman"/>
            </a:endParaRPr>
          </a:p>
        </p:txBody>
      </p:sp>
      <p:sp>
        <p:nvSpPr>
          <p:cNvPr id="13" name="object 13"/>
          <p:cNvSpPr txBox="1"/>
          <p:nvPr/>
        </p:nvSpPr>
        <p:spPr>
          <a:xfrm>
            <a:off x="2987637" y="1625689"/>
            <a:ext cx="154305" cy="237490"/>
          </a:xfrm>
          <a:prstGeom prst="rect">
            <a:avLst/>
          </a:prstGeom>
        </p:spPr>
        <p:txBody>
          <a:bodyPr vert="horz" wrap="square" lIns="0" tIns="0" rIns="0" bIns="0" rtlCol="0">
            <a:spAutoFit/>
          </a:bodyPr>
          <a:lstStyle/>
          <a:p>
            <a:pPr marL="12700">
              <a:lnSpc>
                <a:spcPct val="100000"/>
              </a:lnSpc>
            </a:pPr>
            <a:r>
              <a:rPr sz="2250" i="1" spc="-7" baseline="-24074" dirty="0">
                <a:latin typeface="Times New Roman"/>
                <a:cs typeface="Times New Roman"/>
              </a:rPr>
              <a:t>t</a:t>
            </a:r>
            <a:r>
              <a:rPr sz="2250" i="1" spc="-330" baseline="-24074" dirty="0">
                <a:latin typeface="Times New Roman"/>
                <a:cs typeface="Times New Roman"/>
              </a:rPr>
              <a:t> </a:t>
            </a:r>
            <a:r>
              <a:rPr sz="850" spc="5" dirty="0">
                <a:latin typeface="Times New Roman"/>
                <a:cs typeface="Times New Roman"/>
              </a:rPr>
              <a:t>2</a:t>
            </a:r>
            <a:endParaRPr sz="850">
              <a:latin typeface="Times New Roman"/>
              <a:cs typeface="Times New Roman"/>
            </a:endParaRPr>
          </a:p>
        </p:txBody>
      </p:sp>
      <p:sp>
        <p:nvSpPr>
          <p:cNvPr id="14" name="object 14"/>
          <p:cNvSpPr txBox="1"/>
          <p:nvPr/>
        </p:nvSpPr>
        <p:spPr>
          <a:xfrm>
            <a:off x="1869501" y="1357587"/>
            <a:ext cx="1284605" cy="237490"/>
          </a:xfrm>
          <a:prstGeom prst="rect">
            <a:avLst/>
          </a:prstGeom>
        </p:spPr>
        <p:txBody>
          <a:bodyPr vert="horz" wrap="square" lIns="0" tIns="0" rIns="0" bIns="0" rtlCol="0">
            <a:spAutoFit/>
          </a:bodyPr>
          <a:lstStyle/>
          <a:p>
            <a:pPr marL="12700">
              <a:lnSpc>
                <a:spcPct val="100000"/>
              </a:lnSpc>
              <a:tabLst>
                <a:tab pos="975994" algn="l"/>
              </a:tabLst>
            </a:pPr>
            <a:r>
              <a:rPr sz="1500" spc="100" dirty="0">
                <a:latin typeface="Symbol"/>
                <a:cs typeface="Symbol"/>
              </a:rPr>
              <a:t></a:t>
            </a:r>
            <a:r>
              <a:rPr sz="1275" spc="7" baseline="42483" dirty="0">
                <a:latin typeface="Times New Roman"/>
                <a:cs typeface="Times New Roman"/>
              </a:rPr>
              <a:t>2</a:t>
            </a:r>
            <a:r>
              <a:rPr sz="1275" spc="-142" baseline="42483" dirty="0">
                <a:latin typeface="Times New Roman"/>
                <a:cs typeface="Times New Roman"/>
              </a:rPr>
              <a:t> </a:t>
            </a:r>
            <a:r>
              <a:rPr sz="1500" i="1" spc="-10" dirty="0">
                <a:latin typeface="Times New Roman"/>
                <a:cs typeface="Times New Roman"/>
              </a:rPr>
              <a:t>B</a:t>
            </a:r>
            <a:r>
              <a:rPr sz="1500" i="1" dirty="0">
                <a:latin typeface="Times New Roman"/>
                <a:cs typeface="Times New Roman"/>
              </a:rPr>
              <a:t>	</a:t>
            </a:r>
            <a:r>
              <a:rPr sz="1500" spc="100" dirty="0">
                <a:latin typeface="Symbol"/>
                <a:cs typeface="Symbol"/>
              </a:rPr>
              <a:t></a:t>
            </a:r>
            <a:r>
              <a:rPr sz="1275" spc="7" baseline="42483" dirty="0">
                <a:latin typeface="Times New Roman"/>
                <a:cs typeface="Times New Roman"/>
              </a:rPr>
              <a:t>2</a:t>
            </a:r>
            <a:r>
              <a:rPr sz="1275" spc="-142" baseline="42483" dirty="0">
                <a:latin typeface="Times New Roman"/>
                <a:cs typeface="Times New Roman"/>
              </a:rPr>
              <a:t> </a:t>
            </a:r>
            <a:r>
              <a:rPr sz="1500" i="1" spc="-10" dirty="0">
                <a:latin typeface="Times New Roman"/>
                <a:cs typeface="Times New Roman"/>
              </a:rPr>
              <a:t>B</a:t>
            </a:r>
            <a:endParaRPr sz="1500">
              <a:latin typeface="Times New Roman"/>
              <a:cs typeface="Times New Roman"/>
            </a:endParaRPr>
          </a:p>
        </p:txBody>
      </p:sp>
      <p:sp>
        <p:nvSpPr>
          <p:cNvPr id="15" name="object 15"/>
          <p:cNvSpPr txBox="1"/>
          <p:nvPr/>
        </p:nvSpPr>
        <p:spPr>
          <a:xfrm>
            <a:off x="2294781" y="1486906"/>
            <a:ext cx="506095" cy="259715"/>
          </a:xfrm>
          <a:prstGeom prst="rect">
            <a:avLst/>
          </a:prstGeom>
        </p:spPr>
        <p:txBody>
          <a:bodyPr vert="horz" wrap="square" lIns="0" tIns="0" rIns="0" bIns="0" rtlCol="0">
            <a:spAutoFit/>
          </a:bodyPr>
          <a:lstStyle/>
          <a:p>
            <a:pPr marL="12700">
              <a:lnSpc>
                <a:spcPct val="100000"/>
              </a:lnSpc>
            </a:pPr>
            <a:r>
              <a:rPr sz="1500" spc="-10" dirty="0">
                <a:latin typeface="Symbol"/>
                <a:cs typeface="Symbol"/>
              </a:rPr>
              <a:t></a:t>
            </a:r>
            <a:r>
              <a:rPr sz="1500" spc="-10" dirty="0">
                <a:latin typeface="Times New Roman"/>
                <a:cs typeface="Times New Roman"/>
              </a:rPr>
              <a:t> </a:t>
            </a:r>
            <a:r>
              <a:rPr sz="1550" i="1" spc="0" dirty="0">
                <a:latin typeface="Symbol"/>
                <a:cs typeface="Symbol"/>
              </a:rPr>
              <a:t></a:t>
            </a:r>
            <a:r>
              <a:rPr sz="1275" spc="15" baseline="-22875" dirty="0">
                <a:latin typeface="Times New Roman"/>
                <a:cs typeface="Times New Roman"/>
              </a:rPr>
              <a:t>0</a:t>
            </a:r>
            <a:r>
              <a:rPr sz="1550" i="1" spc="-30" dirty="0">
                <a:latin typeface="Symbol"/>
                <a:cs typeface="Symbol"/>
              </a:rPr>
              <a:t></a:t>
            </a:r>
            <a:r>
              <a:rPr sz="1550" i="1" spc="-250" dirty="0">
                <a:latin typeface="Times New Roman"/>
                <a:cs typeface="Times New Roman"/>
              </a:rPr>
              <a:t> </a:t>
            </a:r>
            <a:r>
              <a:rPr sz="1275" spc="7" baseline="-22875" dirty="0">
                <a:latin typeface="Times New Roman"/>
                <a:cs typeface="Times New Roman"/>
              </a:rPr>
              <a:t>0</a:t>
            </a:r>
            <a:endParaRPr sz="1275" baseline="-22875">
              <a:latin typeface="Times New Roman"/>
              <a:cs typeface="Times New Roman"/>
            </a:endParaRPr>
          </a:p>
        </p:txBody>
      </p:sp>
      <p:sp>
        <p:nvSpPr>
          <p:cNvPr id="16" name="object 16"/>
          <p:cNvSpPr txBox="1"/>
          <p:nvPr/>
        </p:nvSpPr>
        <p:spPr>
          <a:xfrm>
            <a:off x="2012451" y="1625700"/>
            <a:ext cx="177800" cy="237490"/>
          </a:xfrm>
          <a:prstGeom prst="rect">
            <a:avLst/>
          </a:prstGeom>
        </p:spPr>
        <p:txBody>
          <a:bodyPr vert="horz" wrap="square" lIns="0" tIns="0" rIns="0" bIns="0" rtlCol="0">
            <a:spAutoFit/>
          </a:bodyPr>
          <a:lstStyle/>
          <a:p>
            <a:pPr marL="12700">
              <a:lnSpc>
                <a:spcPct val="100000"/>
              </a:lnSpc>
            </a:pPr>
            <a:r>
              <a:rPr sz="2250" i="1" spc="120" baseline="-24074" dirty="0">
                <a:latin typeface="Times New Roman"/>
                <a:cs typeface="Times New Roman"/>
              </a:rPr>
              <a:t>x</a:t>
            </a:r>
            <a:r>
              <a:rPr sz="850" spc="5" dirty="0">
                <a:latin typeface="Times New Roman"/>
                <a:cs typeface="Times New Roman"/>
              </a:rPr>
              <a:t>2</a:t>
            </a:r>
            <a:endParaRPr sz="850">
              <a:latin typeface="Times New Roman"/>
              <a:cs typeface="Times New Roman"/>
            </a:endParaRPr>
          </a:p>
        </p:txBody>
      </p:sp>
      <p:sp>
        <p:nvSpPr>
          <p:cNvPr id="17" name="object 17"/>
          <p:cNvSpPr txBox="1"/>
          <p:nvPr/>
        </p:nvSpPr>
        <p:spPr>
          <a:xfrm>
            <a:off x="3205304" y="2026260"/>
            <a:ext cx="74930" cy="136525"/>
          </a:xfrm>
          <a:prstGeom prst="rect">
            <a:avLst/>
          </a:prstGeom>
        </p:spPr>
        <p:txBody>
          <a:bodyPr vert="horz" wrap="square" lIns="0" tIns="0" rIns="0" bIns="0" rtlCol="0">
            <a:spAutoFit/>
          </a:bodyPr>
          <a:lstStyle/>
          <a:p>
            <a:pPr marL="12700">
              <a:lnSpc>
                <a:spcPct val="100000"/>
              </a:lnSpc>
            </a:pPr>
            <a:r>
              <a:rPr sz="850" i="1" spc="5" dirty="0">
                <a:latin typeface="Times New Roman"/>
                <a:cs typeface="Times New Roman"/>
              </a:rPr>
              <a:t>y</a:t>
            </a:r>
            <a:endParaRPr sz="850">
              <a:latin typeface="Times New Roman"/>
              <a:cs typeface="Times New Roman"/>
            </a:endParaRPr>
          </a:p>
        </p:txBody>
      </p:sp>
      <p:sp>
        <p:nvSpPr>
          <p:cNvPr id="18" name="object 18"/>
          <p:cNvSpPr txBox="1"/>
          <p:nvPr/>
        </p:nvSpPr>
        <p:spPr>
          <a:xfrm>
            <a:off x="2225919" y="2026260"/>
            <a:ext cx="74930" cy="136525"/>
          </a:xfrm>
          <a:prstGeom prst="rect">
            <a:avLst/>
          </a:prstGeom>
        </p:spPr>
        <p:txBody>
          <a:bodyPr vert="horz" wrap="square" lIns="0" tIns="0" rIns="0" bIns="0" rtlCol="0">
            <a:spAutoFit/>
          </a:bodyPr>
          <a:lstStyle/>
          <a:p>
            <a:pPr marL="12700">
              <a:lnSpc>
                <a:spcPct val="100000"/>
              </a:lnSpc>
            </a:pPr>
            <a:r>
              <a:rPr sz="850" i="1" spc="5" dirty="0">
                <a:latin typeface="Times New Roman"/>
                <a:cs typeface="Times New Roman"/>
              </a:rPr>
              <a:t>y</a:t>
            </a:r>
            <a:endParaRPr sz="850">
              <a:latin typeface="Times New Roman"/>
              <a:cs typeface="Times New Roman"/>
            </a:endParaRPr>
          </a:p>
        </p:txBody>
      </p:sp>
      <p:sp>
        <p:nvSpPr>
          <p:cNvPr id="19" name="object 19"/>
          <p:cNvSpPr txBox="1"/>
          <p:nvPr/>
        </p:nvSpPr>
        <p:spPr>
          <a:xfrm>
            <a:off x="3130655" y="1490046"/>
            <a:ext cx="68580" cy="136525"/>
          </a:xfrm>
          <a:prstGeom prst="rect">
            <a:avLst/>
          </a:prstGeom>
        </p:spPr>
        <p:txBody>
          <a:bodyPr vert="horz" wrap="square" lIns="0" tIns="0" rIns="0" bIns="0" rtlCol="0">
            <a:spAutoFit/>
          </a:bodyPr>
          <a:lstStyle/>
          <a:p>
            <a:pPr marL="12700">
              <a:lnSpc>
                <a:spcPct val="100000"/>
              </a:lnSpc>
            </a:pPr>
            <a:r>
              <a:rPr sz="850" i="1" spc="5" dirty="0">
                <a:latin typeface="Times New Roman"/>
                <a:cs typeface="Times New Roman"/>
              </a:rPr>
              <a:t>z</a:t>
            </a:r>
            <a:endParaRPr sz="850">
              <a:latin typeface="Times New Roman"/>
              <a:cs typeface="Times New Roman"/>
            </a:endParaRPr>
          </a:p>
        </p:txBody>
      </p:sp>
      <p:sp>
        <p:nvSpPr>
          <p:cNvPr id="20" name="object 20"/>
          <p:cNvSpPr txBox="1"/>
          <p:nvPr/>
        </p:nvSpPr>
        <p:spPr>
          <a:xfrm>
            <a:off x="2167045" y="1490046"/>
            <a:ext cx="68580" cy="136525"/>
          </a:xfrm>
          <a:prstGeom prst="rect">
            <a:avLst/>
          </a:prstGeom>
        </p:spPr>
        <p:txBody>
          <a:bodyPr vert="horz" wrap="square" lIns="0" tIns="0" rIns="0" bIns="0" rtlCol="0">
            <a:spAutoFit/>
          </a:bodyPr>
          <a:lstStyle/>
          <a:p>
            <a:pPr marL="12700">
              <a:lnSpc>
                <a:spcPct val="100000"/>
              </a:lnSpc>
            </a:pPr>
            <a:r>
              <a:rPr sz="850" i="1" spc="5" dirty="0">
                <a:latin typeface="Times New Roman"/>
                <a:cs typeface="Times New Roman"/>
              </a:rPr>
              <a:t>z</a:t>
            </a:r>
            <a:endParaRPr sz="850">
              <a:latin typeface="Times New Roman"/>
              <a:cs typeface="Times New Roman"/>
            </a:endParaRPr>
          </a:p>
        </p:txBody>
      </p:sp>
      <p:sp>
        <p:nvSpPr>
          <p:cNvPr id="21" name="object 21"/>
          <p:cNvSpPr txBox="1"/>
          <p:nvPr/>
        </p:nvSpPr>
        <p:spPr>
          <a:xfrm>
            <a:off x="2895655" y="1644031"/>
            <a:ext cx="119380" cy="215900"/>
          </a:xfrm>
          <a:prstGeom prst="rect">
            <a:avLst/>
          </a:prstGeom>
        </p:spPr>
        <p:txBody>
          <a:bodyPr vert="horz" wrap="square" lIns="0" tIns="0" rIns="0" bIns="0" rtlCol="0">
            <a:spAutoFit/>
          </a:bodyPr>
          <a:lstStyle/>
          <a:p>
            <a:pPr marL="12700">
              <a:lnSpc>
                <a:spcPct val="100000"/>
              </a:lnSpc>
            </a:pPr>
            <a:r>
              <a:rPr sz="1500" spc="-10" dirty="0">
                <a:latin typeface="Symbol"/>
                <a:cs typeface="Symbol"/>
              </a:rPr>
              <a:t></a:t>
            </a:r>
            <a:endParaRPr sz="1500">
              <a:latin typeface="Symbol"/>
              <a:cs typeface="Symbol"/>
            </a:endParaRPr>
          </a:p>
        </p:txBody>
      </p:sp>
      <p:sp>
        <p:nvSpPr>
          <p:cNvPr id="22" name="object 22"/>
          <p:cNvSpPr txBox="1"/>
          <p:nvPr/>
        </p:nvSpPr>
        <p:spPr>
          <a:xfrm>
            <a:off x="1920488" y="1644012"/>
            <a:ext cx="119380" cy="215900"/>
          </a:xfrm>
          <a:prstGeom prst="rect">
            <a:avLst/>
          </a:prstGeom>
        </p:spPr>
        <p:txBody>
          <a:bodyPr vert="horz" wrap="square" lIns="0" tIns="0" rIns="0" bIns="0" rtlCol="0">
            <a:spAutoFit/>
          </a:bodyPr>
          <a:lstStyle/>
          <a:p>
            <a:pPr marL="12700">
              <a:lnSpc>
                <a:spcPct val="100000"/>
              </a:lnSpc>
            </a:pPr>
            <a:r>
              <a:rPr sz="1500" spc="-10" dirty="0">
                <a:latin typeface="Symbol"/>
                <a:cs typeface="Symbol"/>
              </a:rPr>
              <a:t></a:t>
            </a:r>
            <a:endParaRPr sz="1500">
              <a:latin typeface="Symbol"/>
              <a:cs typeface="Symbol"/>
            </a:endParaRPr>
          </a:p>
        </p:txBody>
      </p:sp>
      <p:sp>
        <p:nvSpPr>
          <p:cNvPr id="23" name="object 23"/>
          <p:cNvSpPr txBox="1"/>
          <p:nvPr/>
        </p:nvSpPr>
        <p:spPr>
          <a:xfrm>
            <a:off x="997355" y="2580712"/>
            <a:ext cx="5361305" cy="761747"/>
          </a:xfrm>
          <a:prstGeom prst="rect">
            <a:avLst/>
          </a:prstGeom>
        </p:spPr>
        <p:txBody>
          <a:bodyPr vert="horz" wrap="square" lIns="0" tIns="0" rIns="0" bIns="0" rtlCol="0">
            <a:spAutoFit/>
          </a:bodyPr>
          <a:lstStyle/>
          <a:p>
            <a:pPr marL="12700" marR="5080" algn="just">
              <a:lnSpc>
                <a:spcPct val="100000"/>
              </a:lnSpc>
            </a:pPr>
            <a:r>
              <a:rPr sz="1650" dirty="0">
                <a:latin typeface="Arial"/>
                <a:cs typeface="Arial"/>
              </a:rPr>
              <a:t>The electric </a:t>
            </a:r>
            <a:r>
              <a:rPr sz="1650" i="1" dirty="0">
                <a:latin typeface="Arial"/>
                <a:cs typeface="Arial"/>
              </a:rPr>
              <a:t>E </a:t>
            </a:r>
            <a:r>
              <a:rPr sz="1650" dirty="0">
                <a:latin typeface="Arial"/>
                <a:cs typeface="Arial"/>
              </a:rPr>
              <a:t>and magnetic </a:t>
            </a:r>
            <a:r>
              <a:rPr sz="1650" i="1" dirty="0">
                <a:latin typeface="Arial"/>
                <a:cs typeface="Arial"/>
              </a:rPr>
              <a:t>B </a:t>
            </a:r>
            <a:r>
              <a:rPr sz="1650" dirty="0">
                <a:latin typeface="Arial"/>
                <a:cs typeface="Arial"/>
              </a:rPr>
              <a:t>are in phase and are perpendicular to each other</a:t>
            </a:r>
            <a:r>
              <a:rPr sz="1650" spc="10" dirty="0">
                <a:latin typeface="Arial"/>
                <a:cs typeface="Arial"/>
              </a:rPr>
              <a:t> </a:t>
            </a:r>
            <a:r>
              <a:rPr sz="1650" dirty="0">
                <a:latin typeface="Arial"/>
                <a:cs typeface="Arial"/>
              </a:rPr>
              <a:t>and also perpendicular to the direction of propagation.</a:t>
            </a:r>
          </a:p>
        </p:txBody>
      </p:sp>
      <p:sp>
        <p:nvSpPr>
          <p:cNvPr id="24" name="object 24"/>
          <p:cNvSpPr/>
          <p:nvPr/>
        </p:nvSpPr>
        <p:spPr>
          <a:xfrm>
            <a:off x="2983017" y="3571287"/>
            <a:ext cx="1242420" cy="1241710"/>
          </a:xfrm>
          <a:prstGeom prst="rect">
            <a:avLst/>
          </a:prstGeom>
          <a:blipFill>
            <a:blip r:embed="rId3" cstate="print"/>
            <a:stretch>
              <a:fillRect/>
            </a:stretch>
          </a:blipFill>
        </p:spPr>
        <p:txBody>
          <a:bodyPr wrap="square" lIns="0" tIns="0" rIns="0" bIns="0" rtlCol="0"/>
          <a:lstStyle/>
          <a:p>
            <a:endParaRPr/>
          </a:p>
        </p:txBody>
      </p:sp>
      <p:sp>
        <p:nvSpPr>
          <p:cNvPr id="25" name="object 25"/>
          <p:cNvSpPr/>
          <p:nvPr/>
        </p:nvSpPr>
        <p:spPr>
          <a:xfrm>
            <a:off x="26568" y="6603"/>
            <a:ext cx="7504430" cy="5340350"/>
          </a:xfrm>
          <a:custGeom>
            <a:avLst/>
            <a:gdLst/>
            <a:ahLst/>
            <a:cxnLst/>
            <a:rect l="l" t="t" r="r" b="b"/>
            <a:pathLst>
              <a:path w="7504430" h="5340350">
                <a:moveTo>
                  <a:pt x="0" y="0"/>
                </a:moveTo>
                <a:lnTo>
                  <a:pt x="7504366" y="0"/>
                </a:lnTo>
                <a:lnTo>
                  <a:pt x="7504366" y="5340223"/>
                </a:lnTo>
                <a:lnTo>
                  <a:pt x="0" y="5340223"/>
                </a:lnTo>
                <a:lnTo>
                  <a:pt x="0" y="0"/>
                </a:lnTo>
                <a:close/>
              </a:path>
            </a:pathLst>
          </a:custGeom>
          <a:ln w="3175">
            <a:solidFill>
              <a:srgbClr val="000000"/>
            </a:solidFill>
          </a:ln>
        </p:spPr>
        <p:txBody>
          <a:bodyPr wrap="square" lIns="0" tIns="0" rIns="0" bIns="0" rtlCol="0"/>
          <a:lstStyle/>
          <a:p>
            <a:endParaRPr/>
          </a:p>
        </p:txBody>
      </p:sp>
      <p:sp>
        <p:nvSpPr>
          <p:cNvPr id="26" name="object 26"/>
          <p:cNvSpPr txBox="1"/>
          <p:nvPr/>
        </p:nvSpPr>
        <p:spPr>
          <a:xfrm>
            <a:off x="6404212" y="9998684"/>
            <a:ext cx="161290" cy="147955"/>
          </a:xfrm>
          <a:prstGeom prst="rect">
            <a:avLst/>
          </a:prstGeom>
        </p:spPr>
        <p:txBody>
          <a:bodyPr vert="horz" wrap="square" lIns="0" tIns="0" rIns="0" bIns="0" rtlCol="0">
            <a:spAutoFit/>
          </a:bodyPr>
          <a:lstStyle/>
          <a:p>
            <a:pPr marL="12700">
              <a:lnSpc>
                <a:spcPct val="100000"/>
              </a:lnSpc>
            </a:pPr>
            <a:r>
              <a:rPr sz="950" dirty="0">
                <a:latin typeface="Arial"/>
                <a:cs typeface="Arial"/>
              </a:rPr>
              <a:t>18</a:t>
            </a:r>
            <a:endParaRPr sz="950">
              <a:latin typeface="Arial"/>
              <a:cs typeface="Arial"/>
            </a:endParaRPr>
          </a:p>
        </p:txBody>
      </p:sp>
      <p:sp>
        <p:nvSpPr>
          <p:cNvPr id="27" name="object 27"/>
          <p:cNvSpPr txBox="1"/>
          <p:nvPr/>
        </p:nvSpPr>
        <p:spPr>
          <a:xfrm>
            <a:off x="997355" y="5900777"/>
            <a:ext cx="5299710" cy="948978"/>
          </a:xfrm>
          <a:prstGeom prst="rect">
            <a:avLst/>
          </a:prstGeom>
        </p:spPr>
        <p:txBody>
          <a:bodyPr vert="horz" wrap="square" lIns="0" tIns="0" rIns="0" bIns="0" rtlCol="0">
            <a:spAutoFit/>
          </a:bodyPr>
          <a:lstStyle/>
          <a:p>
            <a:pPr>
              <a:lnSpc>
                <a:spcPct val="100000"/>
              </a:lnSpc>
            </a:pPr>
            <a:r>
              <a:rPr sz="2200" spc="-5" dirty="0" smtClean="0">
                <a:solidFill>
                  <a:srgbClr val="0000CC"/>
                </a:solidFill>
                <a:latin typeface="Arial"/>
                <a:cs typeface="Arial"/>
              </a:rPr>
              <a:t>Electromagneti</a:t>
            </a:r>
            <a:r>
              <a:rPr sz="2200" dirty="0" smtClean="0">
                <a:solidFill>
                  <a:srgbClr val="0000CC"/>
                </a:solidFill>
                <a:latin typeface="Arial"/>
                <a:cs typeface="Arial"/>
              </a:rPr>
              <a:t>c</a:t>
            </a:r>
            <a:r>
              <a:rPr sz="2200" spc="-5" dirty="0" smtClean="0">
                <a:solidFill>
                  <a:srgbClr val="0000CC"/>
                </a:solidFill>
                <a:latin typeface="Arial"/>
                <a:cs typeface="Arial"/>
              </a:rPr>
              <a:t> </a:t>
            </a:r>
            <a:r>
              <a:rPr sz="2200" spc="-5" dirty="0">
                <a:solidFill>
                  <a:srgbClr val="0000CC"/>
                </a:solidFill>
                <a:latin typeface="Arial"/>
                <a:cs typeface="Arial"/>
              </a:rPr>
              <a:t>Wave</a:t>
            </a:r>
            <a:r>
              <a:rPr sz="2200" dirty="0">
                <a:solidFill>
                  <a:srgbClr val="0000CC"/>
                </a:solidFill>
                <a:latin typeface="Arial"/>
                <a:cs typeface="Arial"/>
              </a:rPr>
              <a:t>s</a:t>
            </a:r>
            <a:r>
              <a:rPr sz="2200" spc="-5" dirty="0">
                <a:solidFill>
                  <a:srgbClr val="0000CC"/>
                </a:solidFill>
                <a:latin typeface="Arial"/>
                <a:cs typeface="Arial"/>
              </a:rPr>
              <a:t> (III)</a:t>
            </a:r>
            <a:endParaRPr sz="2200" dirty="0">
              <a:latin typeface="Arial"/>
              <a:cs typeface="Arial"/>
            </a:endParaRPr>
          </a:p>
          <a:p>
            <a:pPr marL="12700" marR="5080">
              <a:lnSpc>
                <a:spcPct val="100000"/>
              </a:lnSpc>
              <a:spcBef>
                <a:spcPts val="844"/>
              </a:spcBef>
            </a:pPr>
            <a:r>
              <a:rPr sz="1650" dirty="0">
                <a:latin typeface="Arial"/>
                <a:cs typeface="Arial"/>
              </a:rPr>
              <a:t>One representation of an electromagnetic wave traveling along the +x direction.</a:t>
            </a:r>
          </a:p>
        </p:txBody>
      </p:sp>
      <p:sp>
        <p:nvSpPr>
          <p:cNvPr id="28" name="object 28"/>
          <p:cNvSpPr txBox="1"/>
          <p:nvPr/>
        </p:nvSpPr>
        <p:spPr>
          <a:xfrm>
            <a:off x="997355" y="8070236"/>
            <a:ext cx="5532120" cy="739775"/>
          </a:xfrm>
          <a:prstGeom prst="rect">
            <a:avLst/>
          </a:prstGeom>
        </p:spPr>
        <p:txBody>
          <a:bodyPr vert="horz" wrap="square" lIns="0" tIns="0" rIns="0" bIns="0" rtlCol="0">
            <a:spAutoFit/>
          </a:bodyPr>
          <a:lstStyle/>
          <a:p>
            <a:pPr marL="12700" marR="5080">
              <a:lnSpc>
                <a:spcPct val="100000"/>
              </a:lnSpc>
            </a:pPr>
            <a:r>
              <a:rPr sz="1650" dirty="0">
                <a:latin typeface="Arial"/>
                <a:cs typeface="Arial"/>
              </a:rPr>
              <a:t>A representation of a plane electromagnetic wave in which the variation in the field strengths is depicted by the density of the field lines.</a:t>
            </a:r>
            <a:endParaRPr sz="1650">
              <a:latin typeface="Arial"/>
              <a:cs typeface="Arial"/>
            </a:endParaRPr>
          </a:p>
        </p:txBody>
      </p:sp>
      <p:sp>
        <p:nvSpPr>
          <p:cNvPr id="29" name="object 29"/>
          <p:cNvSpPr/>
          <p:nvPr/>
        </p:nvSpPr>
        <p:spPr>
          <a:xfrm>
            <a:off x="3131791" y="6626802"/>
            <a:ext cx="1842311" cy="1398370"/>
          </a:xfrm>
          <a:prstGeom prst="rect">
            <a:avLst/>
          </a:prstGeom>
          <a:blipFill>
            <a:blip r:embed="rId4" cstate="print"/>
            <a:stretch>
              <a:fillRect/>
            </a:stretch>
          </a:blipFill>
        </p:spPr>
        <p:txBody>
          <a:bodyPr wrap="square" lIns="0" tIns="0" rIns="0" bIns="0" rtlCol="0"/>
          <a:lstStyle/>
          <a:p>
            <a:endParaRPr/>
          </a:p>
        </p:txBody>
      </p:sp>
      <p:sp>
        <p:nvSpPr>
          <p:cNvPr id="30" name="object 30"/>
          <p:cNvSpPr/>
          <p:nvPr/>
        </p:nvSpPr>
        <p:spPr>
          <a:xfrm>
            <a:off x="3181734" y="8515129"/>
            <a:ext cx="1892139" cy="1762156"/>
          </a:xfrm>
          <a:prstGeom prst="rect">
            <a:avLst/>
          </a:prstGeom>
          <a:blipFill>
            <a:blip r:embed="rId5" cstate="print"/>
            <a:stretch>
              <a:fillRect/>
            </a:stretch>
          </a:blipFill>
        </p:spPr>
        <p:txBody>
          <a:bodyPr wrap="square" lIns="0" tIns="0" rIns="0" bIns="0" rtlCol="0"/>
          <a:lstStyle/>
          <a:p>
            <a:endParaRPr/>
          </a:p>
        </p:txBody>
      </p:sp>
      <p:sp>
        <p:nvSpPr>
          <p:cNvPr id="31" name="object 31"/>
          <p:cNvSpPr/>
          <p:nvPr/>
        </p:nvSpPr>
        <p:spPr>
          <a:xfrm>
            <a:off x="26568" y="5346827"/>
            <a:ext cx="7504430" cy="5340350"/>
          </a:xfrm>
          <a:custGeom>
            <a:avLst/>
            <a:gdLst/>
            <a:ahLst/>
            <a:cxnLst/>
            <a:rect l="l" t="t" r="r" b="b"/>
            <a:pathLst>
              <a:path w="7504430" h="5340350">
                <a:moveTo>
                  <a:pt x="0" y="0"/>
                </a:moveTo>
                <a:lnTo>
                  <a:pt x="7504366" y="0"/>
                </a:lnTo>
                <a:lnTo>
                  <a:pt x="7504366" y="5340223"/>
                </a:lnTo>
                <a:lnTo>
                  <a:pt x="0" y="5340223"/>
                </a:lnTo>
                <a:lnTo>
                  <a:pt x="0" y="0"/>
                </a:lnTo>
                <a:close/>
              </a:path>
            </a:pathLst>
          </a:custGeom>
          <a:ln w="3175">
            <a:solidFill>
              <a:srgbClr val="000000"/>
            </a:solidFill>
          </a:ln>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667</TotalTime>
  <Words>2171</Words>
  <Application>Microsoft Office PowerPoint</Application>
  <PresentationFormat>Custom</PresentationFormat>
  <Paragraphs>343</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Symbol</vt:lpstr>
      <vt:lpstr>Times New Roman</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HP</cp:lastModifiedBy>
  <cp:revision>4</cp:revision>
  <dcterms:created xsi:type="dcterms:W3CDTF">2020-03-28T12:41:28Z</dcterms:created>
  <dcterms:modified xsi:type="dcterms:W3CDTF">2020-03-28T18:19:48Z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2005-02-14T00:00:00Z</vt:filetime>
  </property>
  <property fmtid="{D5CDD505-2E9C-101B-9397-08002B2CF9AE}" pid="3" name="LastSaved">
    <vt:filetime>2020-03-28T00:00:00Z</vt:filetime>
  </property>
</Properties>
</file>